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8"/>
  </p:notesMasterIdLst>
  <p:sldIdLst>
    <p:sldId id="257" r:id="rId2"/>
    <p:sldId id="256" r:id="rId3"/>
    <p:sldId id="297" r:id="rId4"/>
    <p:sldId id="258" r:id="rId5"/>
    <p:sldId id="259" r:id="rId6"/>
    <p:sldId id="303" r:id="rId7"/>
    <p:sldId id="302" r:id="rId8"/>
    <p:sldId id="295" r:id="rId9"/>
    <p:sldId id="260" r:id="rId10"/>
    <p:sldId id="261" r:id="rId11"/>
    <p:sldId id="262" r:id="rId12"/>
    <p:sldId id="263" r:id="rId13"/>
    <p:sldId id="264" r:id="rId14"/>
    <p:sldId id="265" r:id="rId15"/>
    <p:sldId id="266" r:id="rId16"/>
    <p:sldId id="267" r:id="rId17"/>
    <p:sldId id="268" r:id="rId18"/>
    <p:sldId id="269" r:id="rId19"/>
    <p:sldId id="270" r:id="rId20"/>
    <p:sldId id="272" r:id="rId21"/>
    <p:sldId id="273" r:id="rId22"/>
    <p:sldId id="274" r:id="rId23"/>
    <p:sldId id="275" r:id="rId24"/>
    <p:sldId id="276" r:id="rId25"/>
    <p:sldId id="277" r:id="rId26"/>
    <p:sldId id="278" r:id="rId27"/>
    <p:sldId id="280" r:id="rId28"/>
    <p:sldId id="296" r:id="rId29"/>
    <p:sldId id="281" r:id="rId30"/>
    <p:sldId id="282" r:id="rId31"/>
    <p:sldId id="283" r:id="rId32"/>
    <p:sldId id="284" r:id="rId33"/>
    <p:sldId id="285" r:id="rId34"/>
    <p:sldId id="298" r:id="rId35"/>
    <p:sldId id="286" r:id="rId36"/>
    <p:sldId id="287" r:id="rId37"/>
    <p:sldId id="288" r:id="rId38"/>
    <p:sldId id="299" r:id="rId39"/>
    <p:sldId id="279" r:id="rId40"/>
    <p:sldId id="289" r:id="rId41"/>
    <p:sldId id="290" r:id="rId42"/>
    <p:sldId id="291" r:id="rId43"/>
    <p:sldId id="292" r:id="rId44"/>
    <p:sldId id="293" r:id="rId45"/>
    <p:sldId id="300" r:id="rId46"/>
    <p:sldId id="294" r:id="rId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7462" autoAdjust="0"/>
  </p:normalViewPr>
  <p:slideViewPr>
    <p:cSldViewPr snapToGrid="0" snapToObjects="1">
      <p:cViewPr varScale="1">
        <p:scale>
          <a:sx n="45" d="100"/>
          <a:sy n="45" d="100"/>
        </p:scale>
        <p:origin x="-1312"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presProps" Target="presProps.xml"/><Relationship Id="rId51" Type="http://schemas.openxmlformats.org/officeDocument/2006/relationships/viewProps" Target="viewProps.xml"/><Relationship Id="rId52" Type="http://schemas.openxmlformats.org/officeDocument/2006/relationships/theme" Target="theme/theme1.xml"/><Relationship Id="rId53"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notesMaster" Target="notesMasters/notesMaster1.xml"/><Relationship Id="rId4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10D5C16-6D7A-0446-B02F-CC8CB4972005}" type="doc">
      <dgm:prSet loTypeId="urn:microsoft.com/office/officeart/2005/8/layout/hProcess11" loCatId="" qsTypeId="urn:microsoft.com/office/officeart/2005/8/quickstyle/simple4" qsCatId="simple" csTypeId="urn:microsoft.com/office/officeart/2005/8/colors/accent1_2" csCatId="accent1" phldr="1"/>
      <dgm:spPr/>
    </dgm:pt>
    <dgm:pt modelId="{E435E4BA-374C-7147-A71A-213F35639A2D}">
      <dgm:prSet phldrT="[Text]"/>
      <dgm:spPr/>
      <dgm:t>
        <a:bodyPr/>
        <a:lstStyle/>
        <a:p>
          <a:r>
            <a:rPr lang="en-US" dirty="0" smtClean="0"/>
            <a:t>“It’s just content”</a:t>
          </a:r>
          <a:endParaRPr lang="en-US" dirty="0"/>
        </a:p>
      </dgm:t>
    </dgm:pt>
    <dgm:pt modelId="{BE88AAB8-8F9E-654A-9084-FC8D78C32AEA}" type="parTrans" cxnId="{B24A2119-246E-7B45-894E-6F93B3712BEC}">
      <dgm:prSet/>
      <dgm:spPr/>
      <dgm:t>
        <a:bodyPr/>
        <a:lstStyle/>
        <a:p>
          <a:endParaRPr lang="en-US"/>
        </a:p>
      </dgm:t>
    </dgm:pt>
    <dgm:pt modelId="{F8FBE6ED-A6F6-F141-BD82-3C43E1E972DB}" type="sibTrans" cxnId="{B24A2119-246E-7B45-894E-6F93B3712BEC}">
      <dgm:prSet/>
      <dgm:spPr/>
      <dgm:t>
        <a:bodyPr/>
        <a:lstStyle/>
        <a:p>
          <a:endParaRPr lang="en-US"/>
        </a:p>
      </dgm:t>
    </dgm:pt>
    <dgm:pt modelId="{D6AD3C84-557B-9845-BCCA-E1F423C7CD4B}">
      <dgm:prSet phldrT="[Text]"/>
      <dgm:spPr/>
      <dgm:t>
        <a:bodyPr/>
        <a:lstStyle/>
        <a:p>
          <a:r>
            <a:rPr lang="en-US" dirty="0" smtClean="0"/>
            <a:t>Content is king!</a:t>
          </a:r>
          <a:endParaRPr lang="en-US" dirty="0"/>
        </a:p>
      </dgm:t>
    </dgm:pt>
    <dgm:pt modelId="{5400EF39-A440-6E41-AD8D-2307097EEAF3}" type="sibTrans" cxnId="{E5840E3C-C75A-7D49-8D2E-12B06D9A9A8B}">
      <dgm:prSet/>
      <dgm:spPr/>
      <dgm:t>
        <a:bodyPr/>
        <a:lstStyle/>
        <a:p>
          <a:endParaRPr lang="en-US"/>
        </a:p>
      </dgm:t>
    </dgm:pt>
    <dgm:pt modelId="{4285D117-F08C-B64F-9E87-9A6171A9CFC0}" type="parTrans" cxnId="{E5840E3C-C75A-7D49-8D2E-12B06D9A9A8B}">
      <dgm:prSet/>
      <dgm:spPr/>
      <dgm:t>
        <a:bodyPr/>
        <a:lstStyle/>
        <a:p>
          <a:endParaRPr lang="en-US"/>
        </a:p>
      </dgm:t>
    </dgm:pt>
    <dgm:pt modelId="{2DD9583F-424B-D74E-A805-2BA1A2015708}">
      <dgm:prSet phldrT="[Text]"/>
      <dgm:spPr/>
      <dgm:t>
        <a:bodyPr/>
        <a:lstStyle/>
        <a:p>
          <a:endParaRPr lang="en-US" dirty="0"/>
        </a:p>
      </dgm:t>
    </dgm:pt>
    <dgm:pt modelId="{0C688C98-EA12-B745-AAA0-17F8798E1294}" type="sibTrans" cxnId="{4F2CC6C1-EACF-DB44-B744-07322999195A}">
      <dgm:prSet/>
      <dgm:spPr/>
      <dgm:t>
        <a:bodyPr/>
        <a:lstStyle/>
        <a:p>
          <a:endParaRPr lang="en-US"/>
        </a:p>
      </dgm:t>
    </dgm:pt>
    <dgm:pt modelId="{D9F7CB7B-925A-CA47-8F90-9741C43998FF}" type="parTrans" cxnId="{4F2CC6C1-EACF-DB44-B744-07322999195A}">
      <dgm:prSet/>
      <dgm:spPr/>
      <dgm:t>
        <a:bodyPr/>
        <a:lstStyle/>
        <a:p>
          <a:endParaRPr lang="en-US"/>
        </a:p>
      </dgm:t>
    </dgm:pt>
    <dgm:pt modelId="{29A09CF1-3C23-9F49-879F-338075DC1A3E}" type="pres">
      <dgm:prSet presAssocID="{F10D5C16-6D7A-0446-B02F-CC8CB4972005}" presName="Name0" presStyleCnt="0">
        <dgm:presLayoutVars>
          <dgm:dir/>
          <dgm:resizeHandles val="exact"/>
        </dgm:presLayoutVars>
      </dgm:prSet>
      <dgm:spPr/>
    </dgm:pt>
    <dgm:pt modelId="{3E38C3B9-0009-274D-A9A0-517CA3F95386}" type="pres">
      <dgm:prSet presAssocID="{F10D5C16-6D7A-0446-B02F-CC8CB4972005}" presName="arrow" presStyleLbl="bgShp" presStyleIdx="0" presStyleCnt="1"/>
      <dgm:spPr/>
    </dgm:pt>
    <dgm:pt modelId="{914DB865-B2B1-B040-89F2-3DAB8910F5D2}" type="pres">
      <dgm:prSet presAssocID="{F10D5C16-6D7A-0446-B02F-CC8CB4972005}" presName="points" presStyleCnt="0"/>
      <dgm:spPr/>
    </dgm:pt>
    <dgm:pt modelId="{A2C9BEC5-FFF4-B642-8F97-67D38DE7B852}" type="pres">
      <dgm:prSet presAssocID="{E435E4BA-374C-7147-A71A-213F35639A2D}" presName="compositeA" presStyleCnt="0"/>
      <dgm:spPr/>
    </dgm:pt>
    <dgm:pt modelId="{E3B25915-8668-6640-B5E1-E6D75F176D10}" type="pres">
      <dgm:prSet presAssocID="{E435E4BA-374C-7147-A71A-213F35639A2D}" presName="textA" presStyleLbl="revTx" presStyleIdx="0" presStyleCnt="3">
        <dgm:presLayoutVars>
          <dgm:bulletEnabled val="1"/>
        </dgm:presLayoutVars>
      </dgm:prSet>
      <dgm:spPr/>
      <dgm:t>
        <a:bodyPr/>
        <a:lstStyle/>
        <a:p>
          <a:endParaRPr lang="en-US"/>
        </a:p>
      </dgm:t>
    </dgm:pt>
    <dgm:pt modelId="{39BC35EB-F6C7-9B4C-80CD-90C277A3DB14}" type="pres">
      <dgm:prSet presAssocID="{E435E4BA-374C-7147-A71A-213F35639A2D}" presName="circleA" presStyleLbl="node1" presStyleIdx="0" presStyleCnt="3"/>
      <dgm:spPr/>
    </dgm:pt>
    <dgm:pt modelId="{010DFF2E-BA57-0C4A-9B78-8114A6F99A3E}" type="pres">
      <dgm:prSet presAssocID="{E435E4BA-374C-7147-A71A-213F35639A2D}" presName="spaceA" presStyleCnt="0"/>
      <dgm:spPr/>
    </dgm:pt>
    <dgm:pt modelId="{B30D8FCF-A7C9-6048-B606-C331698BCFE4}" type="pres">
      <dgm:prSet presAssocID="{F8FBE6ED-A6F6-F141-BD82-3C43E1E972DB}" presName="space" presStyleCnt="0"/>
      <dgm:spPr/>
    </dgm:pt>
    <dgm:pt modelId="{F31D059D-6AF9-CB42-87E5-1B8E5EC2E29F}" type="pres">
      <dgm:prSet presAssocID="{2DD9583F-424B-D74E-A805-2BA1A2015708}" presName="compositeB" presStyleCnt="0"/>
      <dgm:spPr/>
    </dgm:pt>
    <dgm:pt modelId="{A9C32769-3212-E847-B620-440D136FE75E}" type="pres">
      <dgm:prSet presAssocID="{2DD9583F-424B-D74E-A805-2BA1A2015708}" presName="textB" presStyleLbl="revTx" presStyleIdx="1" presStyleCnt="3">
        <dgm:presLayoutVars>
          <dgm:bulletEnabled val="1"/>
        </dgm:presLayoutVars>
      </dgm:prSet>
      <dgm:spPr/>
      <dgm:t>
        <a:bodyPr/>
        <a:lstStyle/>
        <a:p>
          <a:endParaRPr lang="en-US"/>
        </a:p>
      </dgm:t>
    </dgm:pt>
    <dgm:pt modelId="{E8D3FFCD-D1BF-9E4F-9EF2-15FE01E2445A}" type="pres">
      <dgm:prSet presAssocID="{2DD9583F-424B-D74E-A805-2BA1A2015708}" presName="circleB" presStyleLbl="node1" presStyleIdx="1" presStyleCnt="3" custLinFactNeighborX="1" custLinFactNeighborY="-4223"/>
      <dgm:spPr/>
    </dgm:pt>
    <dgm:pt modelId="{7D304039-4176-674B-B9DD-A58367712F70}" type="pres">
      <dgm:prSet presAssocID="{2DD9583F-424B-D74E-A805-2BA1A2015708}" presName="spaceB" presStyleCnt="0"/>
      <dgm:spPr/>
    </dgm:pt>
    <dgm:pt modelId="{D9FA5CD5-E5B2-1645-9A41-0DBECA52E888}" type="pres">
      <dgm:prSet presAssocID="{0C688C98-EA12-B745-AAA0-17F8798E1294}" presName="space" presStyleCnt="0"/>
      <dgm:spPr/>
    </dgm:pt>
    <dgm:pt modelId="{2CA74FAF-0CFF-9446-BE1D-CFE040CCEF09}" type="pres">
      <dgm:prSet presAssocID="{D6AD3C84-557B-9845-BCCA-E1F423C7CD4B}" presName="compositeA" presStyleCnt="0"/>
      <dgm:spPr/>
    </dgm:pt>
    <dgm:pt modelId="{C5ADC5BB-7732-5847-8C87-D7D5CCBAF25B}" type="pres">
      <dgm:prSet presAssocID="{D6AD3C84-557B-9845-BCCA-E1F423C7CD4B}" presName="textA" presStyleLbl="revTx" presStyleIdx="2" presStyleCnt="3">
        <dgm:presLayoutVars>
          <dgm:bulletEnabled val="1"/>
        </dgm:presLayoutVars>
      </dgm:prSet>
      <dgm:spPr/>
      <dgm:t>
        <a:bodyPr/>
        <a:lstStyle/>
        <a:p>
          <a:endParaRPr lang="en-US"/>
        </a:p>
      </dgm:t>
    </dgm:pt>
    <dgm:pt modelId="{01905D3E-5992-A947-9105-ED7134FDA7F6}" type="pres">
      <dgm:prSet presAssocID="{D6AD3C84-557B-9845-BCCA-E1F423C7CD4B}" presName="circleA" presStyleLbl="node1" presStyleIdx="2" presStyleCnt="3"/>
      <dgm:spPr/>
    </dgm:pt>
    <dgm:pt modelId="{9EBE96CC-874F-E741-BA7F-ECCC2C72AC23}" type="pres">
      <dgm:prSet presAssocID="{D6AD3C84-557B-9845-BCCA-E1F423C7CD4B}" presName="spaceA" presStyleCnt="0"/>
      <dgm:spPr/>
    </dgm:pt>
  </dgm:ptLst>
  <dgm:cxnLst>
    <dgm:cxn modelId="{85BAB04C-AAFE-BC4C-B21A-B8AD962CD055}" type="presOf" srcId="{E435E4BA-374C-7147-A71A-213F35639A2D}" destId="{E3B25915-8668-6640-B5E1-E6D75F176D10}" srcOrd="0" destOrd="0" presId="urn:microsoft.com/office/officeart/2005/8/layout/hProcess11"/>
    <dgm:cxn modelId="{9175F4FB-CFF4-4546-BAA8-2CF86D620AD8}" type="presOf" srcId="{2DD9583F-424B-D74E-A805-2BA1A2015708}" destId="{A9C32769-3212-E847-B620-440D136FE75E}" srcOrd="0" destOrd="0" presId="urn:microsoft.com/office/officeart/2005/8/layout/hProcess11"/>
    <dgm:cxn modelId="{E5840E3C-C75A-7D49-8D2E-12B06D9A9A8B}" srcId="{F10D5C16-6D7A-0446-B02F-CC8CB4972005}" destId="{D6AD3C84-557B-9845-BCCA-E1F423C7CD4B}" srcOrd="2" destOrd="0" parTransId="{4285D117-F08C-B64F-9E87-9A6171A9CFC0}" sibTransId="{5400EF39-A440-6E41-AD8D-2307097EEAF3}"/>
    <dgm:cxn modelId="{A285056C-E0A4-434F-B765-3FCFAD1DA970}" type="presOf" srcId="{D6AD3C84-557B-9845-BCCA-E1F423C7CD4B}" destId="{C5ADC5BB-7732-5847-8C87-D7D5CCBAF25B}" srcOrd="0" destOrd="0" presId="urn:microsoft.com/office/officeart/2005/8/layout/hProcess11"/>
    <dgm:cxn modelId="{4F2CC6C1-EACF-DB44-B744-07322999195A}" srcId="{F10D5C16-6D7A-0446-B02F-CC8CB4972005}" destId="{2DD9583F-424B-D74E-A805-2BA1A2015708}" srcOrd="1" destOrd="0" parTransId="{D9F7CB7B-925A-CA47-8F90-9741C43998FF}" sibTransId="{0C688C98-EA12-B745-AAA0-17F8798E1294}"/>
    <dgm:cxn modelId="{B24A2119-246E-7B45-894E-6F93B3712BEC}" srcId="{F10D5C16-6D7A-0446-B02F-CC8CB4972005}" destId="{E435E4BA-374C-7147-A71A-213F35639A2D}" srcOrd="0" destOrd="0" parTransId="{BE88AAB8-8F9E-654A-9084-FC8D78C32AEA}" sibTransId="{F8FBE6ED-A6F6-F141-BD82-3C43E1E972DB}"/>
    <dgm:cxn modelId="{74D52108-7D2C-CD4E-9715-987EE1704CA1}" type="presOf" srcId="{F10D5C16-6D7A-0446-B02F-CC8CB4972005}" destId="{29A09CF1-3C23-9F49-879F-338075DC1A3E}" srcOrd="0" destOrd="0" presId="urn:microsoft.com/office/officeart/2005/8/layout/hProcess11"/>
    <dgm:cxn modelId="{6E210784-8C13-BA48-95F3-B5BA736462CC}" type="presParOf" srcId="{29A09CF1-3C23-9F49-879F-338075DC1A3E}" destId="{3E38C3B9-0009-274D-A9A0-517CA3F95386}" srcOrd="0" destOrd="0" presId="urn:microsoft.com/office/officeart/2005/8/layout/hProcess11"/>
    <dgm:cxn modelId="{7E5B6C56-A2C2-8641-89E3-9FDB01295D18}" type="presParOf" srcId="{29A09CF1-3C23-9F49-879F-338075DC1A3E}" destId="{914DB865-B2B1-B040-89F2-3DAB8910F5D2}" srcOrd="1" destOrd="0" presId="urn:microsoft.com/office/officeart/2005/8/layout/hProcess11"/>
    <dgm:cxn modelId="{0E2DA8CD-923C-684A-978C-68C74F497D1D}" type="presParOf" srcId="{914DB865-B2B1-B040-89F2-3DAB8910F5D2}" destId="{A2C9BEC5-FFF4-B642-8F97-67D38DE7B852}" srcOrd="0" destOrd="0" presId="urn:microsoft.com/office/officeart/2005/8/layout/hProcess11"/>
    <dgm:cxn modelId="{9D4DD02B-3DAA-B640-A156-C09DA985E106}" type="presParOf" srcId="{A2C9BEC5-FFF4-B642-8F97-67D38DE7B852}" destId="{E3B25915-8668-6640-B5E1-E6D75F176D10}" srcOrd="0" destOrd="0" presId="urn:microsoft.com/office/officeart/2005/8/layout/hProcess11"/>
    <dgm:cxn modelId="{45855D10-00B4-A547-A4D0-EAF0D363789A}" type="presParOf" srcId="{A2C9BEC5-FFF4-B642-8F97-67D38DE7B852}" destId="{39BC35EB-F6C7-9B4C-80CD-90C277A3DB14}" srcOrd="1" destOrd="0" presId="urn:microsoft.com/office/officeart/2005/8/layout/hProcess11"/>
    <dgm:cxn modelId="{8A0FDAC4-8B32-1742-8A12-5E03E5263B3C}" type="presParOf" srcId="{A2C9BEC5-FFF4-B642-8F97-67D38DE7B852}" destId="{010DFF2E-BA57-0C4A-9B78-8114A6F99A3E}" srcOrd="2" destOrd="0" presId="urn:microsoft.com/office/officeart/2005/8/layout/hProcess11"/>
    <dgm:cxn modelId="{4772B0ED-96B6-434D-B423-481686150A4C}" type="presParOf" srcId="{914DB865-B2B1-B040-89F2-3DAB8910F5D2}" destId="{B30D8FCF-A7C9-6048-B606-C331698BCFE4}" srcOrd="1" destOrd="0" presId="urn:microsoft.com/office/officeart/2005/8/layout/hProcess11"/>
    <dgm:cxn modelId="{B9CAF5D8-AB14-A34B-87C3-CEF9BC2DD551}" type="presParOf" srcId="{914DB865-B2B1-B040-89F2-3DAB8910F5D2}" destId="{F31D059D-6AF9-CB42-87E5-1B8E5EC2E29F}" srcOrd="2" destOrd="0" presId="urn:microsoft.com/office/officeart/2005/8/layout/hProcess11"/>
    <dgm:cxn modelId="{2284E28E-5022-D444-ADFD-D8D2AAE88036}" type="presParOf" srcId="{F31D059D-6AF9-CB42-87E5-1B8E5EC2E29F}" destId="{A9C32769-3212-E847-B620-440D136FE75E}" srcOrd="0" destOrd="0" presId="urn:microsoft.com/office/officeart/2005/8/layout/hProcess11"/>
    <dgm:cxn modelId="{B6A873B1-EC49-BF45-B036-96C6B55E42DC}" type="presParOf" srcId="{F31D059D-6AF9-CB42-87E5-1B8E5EC2E29F}" destId="{E8D3FFCD-D1BF-9E4F-9EF2-15FE01E2445A}" srcOrd="1" destOrd="0" presId="urn:microsoft.com/office/officeart/2005/8/layout/hProcess11"/>
    <dgm:cxn modelId="{ECB20CCB-E70B-BA4B-BEA1-3E0F52DF56E9}" type="presParOf" srcId="{F31D059D-6AF9-CB42-87E5-1B8E5EC2E29F}" destId="{7D304039-4176-674B-B9DD-A58367712F70}" srcOrd="2" destOrd="0" presId="urn:microsoft.com/office/officeart/2005/8/layout/hProcess11"/>
    <dgm:cxn modelId="{EB12CFE1-AF7F-8E40-BAB7-18156F099D99}" type="presParOf" srcId="{914DB865-B2B1-B040-89F2-3DAB8910F5D2}" destId="{D9FA5CD5-E5B2-1645-9A41-0DBECA52E888}" srcOrd="3" destOrd="0" presId="urn:microsoft.com/office/officeart/2005/8/layout/hProcess11"/>
    <dgm:cxn modelId="{D30B68D4-61A9-9046-9055-1C6D9B8B691F}" type="presParOf" srcId="{914DB865-B2B1-B040-89F2-3DAB8910F5D2}" destId="{2CA74FAF-0CFF-9446-BE1D-CFE040CCEF09}" srcOrd="4" destOrd="0" presId="urn:microsoft.com/office/officeart/2005/8/layout/hProcess11"/>
    <dgm:cxn modelId="{09A810A1-2258-5646-998F-1E4E63247F50}" type="presParOf" srcId="{2CA74FAF-0CFF-9446-BE1D-CFE040CCEF09}" destId="{C5ADC5BB-7732-5847-8C87-D7D5CCBAF25B}" srcOrd="0" destOrd="0" presId="urn:microsoft.com/office/officeart/2005/8/layout/hProcess11"/>
    <dgm:cxn modelId="{3080295F-F1AB-4A4F-9191-8B6BA576FDB5}" type="presParOf" srcId="{2CA74FAF-0CFF-9446-BE1D-CFE040CCEF09}" destId="{01905D3E-5992-A947-9105-ED7134FDA7F6}" srcOrd="1" destOrd="0" presId="urn:microsoft.com/office/officeart/2005/8/layout/hProcess11"/>
    <dgm:cxn modelId="{70AC61AD-BDB7-2748-BF74-605E40396A13}" type="presParOf" srcId="{2CA74FAF-0CFF-9446-BE1D-CFE040CCEF09}" destId="{9EBE96CC-874F-E741-BA7F-ECCC2C72AC23}" srcOrd="2" destOrd="0" presId="urn:microsoft.com/office/officeart/2005/8/layout/hProcess1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38C3B9-0009-274D-A9A0-517CA3F95386}">
      <dsp:nvSpPr>
        <dsp:cNvPr id="0" name=""/>
        <dsp:cNvSpPr/>
      </dsp:nvSpPr>
      <dsp:spPr>
        <a:xfrm>
          <a:off x="0" y="1219199"/>
          <a:ext cx="6096000" cy="1625600"/>
        </a:xfrm>
        <a:prstGeom prst="notchedRightArrow">
          <a:avLst/>
        </a:prstGeom>
        <a:solidFill>
          <a:schemeClr val="accent1">
            <a:tint val="40000"/>
            <a:hueOff val="0"/>
            <a:satOff val="0"/>
            <a:lumOff val="0"/>
            <a:alphaOff val="0"/>
          </a:schemeClr>
        </a:solidFill>
        <a:ln>
          <a:noFill/>
        </a:ln>
        <a:effectLst>
          <a:outerShdw blurRad="38100" dist="38100" dir="4800000" sx="98000" sy="98000" rotWithShape="0">
            <a:srgbClr val="000000">
              <a:alpha val="32000"/>
            </a:srgbClr>
          </a:outerShdw>
        </a:effectLst>
      </dsp:spPr>
      <dsp:style>
        <a:lnRef idx="0">
          <a:scrgbClr r="0" g="0" b="0"/>
        </a:lnRef>
        <a:fillRef idx="1">
          <a:scrgbClr r="0" g="0" b="0"/>
        </a:fillRef>
        <a:effectRef idx="2">
          <a:scrgbClr r="0" g="0" b="0"/>
        </a:effectRef>
        <a:fontRef idx="minor"/>
      </dsp:style>
    </dsp:sp>
    <dsp:sp modelId="{E3B25915-8668-6640-B5E1-E6D75F176D10}">
      <dsp:nvSpPr>
        <dsp:cNvPr id="0" name=""/>
        <dsp:cNvSpPr/>
      </dsp:nvSpPr>
      <dsp:spPr>
        <a:xfrm>
          <a:off x="2678" y="0"/>
          <a:ext cx="1768078" cy="1625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6248" tIns="206248" rIns="206248" bIns="206248" numCol="1" spcCol="1270" anchor="b" anchorCtr="0">
          <a:noAutofit/>
        </a:bodyPr>
        <a:lstStyle/>
        <a:p>
          <a:pPr lvl="0" algn="ctr" defTabSz="1289050">
            <a:lnSpc>
              <a:spcPct val="90000"/>
            </a:lnSpc>
            <a:spcBef>
              <a:spcPct val="0"/>
            </a:spcBef>
            <a:spcAft>
              <a:spcPct val="35000"/>
            </a:spcAft>
          </a:pPr>
          <a:r>
            <a:rPr lang="en-US" sz="2900" kern="1200" dirty="0" smtClean="0"/>
            <a:t>“It’s just content”</a:t>
          </a:r>
          <a:endParaRPr lang="en-US" sz="2900" kern="1200" dirty="0"/>
        </a:p>
      </dsp:txBody>
      <dsp:txXfrm>
        <a:off x="2678" y="0"/>
        <a:ext cx="1768078" cy="1625600"/>
      </dsp:txXfrm>
    </dsp:sp>
    <dsp:sp modelId="{39BC35EB-F6C7-9B4C-80CD-90C277A3DB14}">
      <dsp:nvSpPr>
        <dsp:cNvPr id="0" name=""/>
        <dsp:cNvSpPr/>
      </dsp:nvSpPr>
      <dsp:spPr>
        <a:xfrm>
          <a:off x="683517" y="1828800"/>
          <a:ext cx="406400" cy="406400"/>
        </a:xfrm>
        <a:prstGeom prst="ellipse">
          <a:avLst/>
        </a:prstGeom>
        <a:gradFill rotWithShape="0">
          <a:gsLst>
            <a:gs pos="0">
              <a:schemeClr val="accent1">
                <a:hueOff val="0"/>
                <a:satOff val="0"/>
                <a:lumOff val="0"/>
                <a:alphaOff val="0"/>
              </a:schemeClr>
            </a:gs>
            <a:gs pos="100000">
              <a:schemeClr val="accent1">
                <a:hueOff val="0"/>
                <a:satOff val="0"/>
                <a:lumOff val="0"/>
                <a:alphaOff val="0"/>
                <a:shade val="76000"/>
                <a:lumMod val="90000"/>
              </a:schemeClr>
            </a:gs>
          </a:gsLst>
          <a:lin ang="5400000" scaled="0"/>
        </a:gradFill>
        <a:ln>
          <a:noFill/>
        </a:ln>
        <a:effectLst>
          <a:outerShdw blurRad="38100" dist="38100" dir="4800000" sx="98000" sy="98000" rotWithShape="0">
            <a:srgbClr val="000000">
              <a:alpha val="32000"/>
            </a:srgbClr>
          </a:outerShdw>
        </a:effectLst>
      </dsp:spPr>
      <dsp:style>
        <a:lnRef idx="0">
          <a:scrgbClr r="0" g="0" b="0"/>
        </a:lnRef>
        <a:fillRef idx="3">
          <a:scrgbClr r="0" g="0" b="0"/>
        </a:fillRef>
        <a:effectRef idx="2">
          <a:scrgbClr r="0" g="0" b="0"/>
        </a:effectRef>
        <a:fontRef idx="minor">
          <a:schemeClr val="lt1"/>
        </a:fontRef>
      </dsp:style>
    </dsp:sp>
    <dsp:sp modelId="{A9C32769-3212-E847-B620-440D136FE75E}">
      <dsp:nvSpPr>
        <dsp:cNvPr id="0" name=""/>
        <dsp:cNvSpPr/>
      </dsp:nvSpPr>
      <dsp:spPr>
        <a:xfrm>
          <a:off x="1859160" y="2438399"/>
          <a:ext cx="1768078" cy="1625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6248" tIns="206248" rIns="206248" bIns="206248" numCol="1" spcCol="1270" anchor="t" anchorCtr="0">
          <a:noAutofit/>
        </a:bodyPr>
        <a:lstStyle/>
        <a:p>
          <a:pPr lvl="0" algn="ctr" defTabSz="1289050">
            <a:lnSpc>
              <a:spcPct val="90000"/>
            </a:lnSpc>
            <a:spcBef>
              <a:spcPct val="0"/>
            </a:spcBef>
            <a:spcAft>
              <a:spcPct val="35000"/>
            </a:spcAft>
          </a:pPr>
          <a:endParaRPr lang="en-US" sz="2900" kern="1200" dirty="0"/>
        </a:p>
      </dsp:txBody>
      <dsp:txXfrm>
        <a:off x="1859160" y="2438399"/>
        <a:ext cx="1768078" cy="1625600"/>
      </dsp:txXfrm>
    </dsp:sp>
    <dsp:sp modelId="{E8D3FFCD-D1BF-9E4F-9EF2-15FE01E2445A}">
      <dsp:nvSpPr>
        <dsp:cNvPr id="0" name=""/>
        <dsp:cNvSpPr/>
      </dsp:nvSpPr>
      <dsp:spPr>
        <a:xfrm>
          <a:off x="2540004" y="1811637"/>
          <a:ext cx="406400" cy="406400"/>
        </a:xfrm>
        <a:prstGeom prst="ellipse">
          <a:avLst/>
        </a:prstGeom>
        <a:gradFill rotWithShape="0">
          <a:gsLst>
            <a:gs pos="0">
              <a:schemeClr val="accent1">
                <a:hueOff val="0"/>
                <a:satOff val="0"/>
                <a:lumOff val="0"/>
                <a:alphaOff val="0"/>
              </a:schemeClr>
            </a:gs>
            <a:gs pos="100000">
              <a:schemeClr val="accent1">
                <a:hueOff val="0"/>
                <a:satOff val="0"/>
                <a:lumOff val="0"/>
                <a:alphaOff val="0"/>
                <a:shade val="76000"/>
                <a:lumMod val="90000"/>
              </a:schemeClr>
            </a:gs>
          </a:gsLst>
          <a:lin ang="5400000" scaled="0"/>
        </a:gradFill>
        <a:ln>
          <a:noFill/>
        </a:ln>
        <a:effectLst>
          <a:outerShdw blurRad="38100" dist="38100" dir="4800000" sx="98000" sy="98000" rotWithShape="0">
            <a:srgbClr val="000000">
              <a:alpha val="32000"/>
            </a:srgbClr>
          </a:outerShdw>
        </a:effectLst>
      </dsp:spPr>
      <dsp:style>
        <a:lnRef idx="0">
          <a:scrgbClr r="0" g="0" b="0"/>
        </a:lnRef>
        <a:fillRef idx="3">
          <a:scrgbClr r="0" g="0" b="0"/>
        </a:fillRef>
        <a:effectRef idx="2">
          <a:scrgbClr r="0" g="0" b="0"/>
        </a:effectRef>
        <a:fontRef idx="minor">
          <a:schemeClr val="lt1"/>
        </a:fontRef>
      </dsp:style>
    </dsp:sp>
    <dsp:sp modelId="{C5ADC5BB-7732-5847-8C87-D7D5CCBAF25B}">
      <dsp:nvSpPr>
        <dsp:cNvPr id="0" name=""/>
        <dsp:cNvSpPr/>
      </dsp:nvSpPr>
      <dsp:spPr>
        <a:xfrm>
          <a:off x="3715642" y="0"/>
          <a:ext cx="1768078" cy="1625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6248" tIns="206248" rIns="206248" bIns="206248" numCol="1" spcCol="1270" anchor="b" anchorCtr="0">
          <a:noAutofit/>
        </a:bodyPr>
        <a:lstStyle/>
        <a:p>
          <a:pPr lvl="0" algn="ctr" defTabSz="1289050">
            <a:lnSpc>
              <a:spcPct val="90000"/>
            </a:lnSpc>
            <a:spcBef>
              <a:spcPct val="0"/>
            </a:spcBef>
            <a:spcAft>
              <a:spcPct val="35000"/>
            </a:spcAft>
          </a:pPr>
          <a:r>
            <a:rPr lang="en-US" sz="2900" kern="1200" dirty="0" smtClean="0"/>
            <a:t>Content is king!</a:t>
          </a:r>
          <a:endParaRPr lang="en-US" sz="2900" kern="1200" dirty="0"/>
        </a:p>
      </dsp:txBody>
      <dsp:txXfrm>
        <a:off x="3715642" y="0"/>
        <a:ext cx="1768078" cy="1625600"/>
      </dsp:txXfrm>
    </dsp:sp>
    <dsp:sp modelId="{01905D3E-5992-A947-9105-ED7134FDA7F6}">
      <dsp:nvSpPr>
        <dsp:cNvPr id="0" name=""/>
        <dsp:cNvSpPr/>
      </dsp:nvSpPr>
      <dsp:spPr>
        <a:xfrm>
          <a:off x="4396482" y="1828800"/>
          <a:ext cx="406400" cy="406400"/>
        </a:xfrm>
        <a:prstGeom prst="ellipse">
          <a:avLst/>
        </a:prstGeom>
        <a:gradFill rotWithShape="0">
          <a:gsLst>
            <a:gs pos="0">
              <a:schemeClr val="accent1">
                <a:hueOff val="0"/>
                <a:satOff val="0"/>
                <a:lumOff val="0"/>
                <a:alphaOff val="0"/>
              </a:schemeClr>
            </a:gs>
            <a:gs pos="100000">
              <a:schemeClr val="accent1">
                <a:hueOff val="0"/>
                <a:satOff val="0"/>
                <a:lumOff val="0"/>
                <a:alphaOff val="0"/>
                <a:shade val="76000"/>
                <a:lumMod val="90000"/>
              </a:schemeClr>
            </a:gs>
          </a:gsLst>
          <a:lin ang="5400000" scaled="0"/>
        </a:gradFill>
        <a:ln>
          <a:noFill/>
        </a:ln>
        <a:effectLst>
          <a:outerShdw blurRad="38100" dist="38100" dir="4800000" sx="98000" sy="98000" rotWithShape="0">
            <a:srgbClr val="000000">
              <a:alpha val="32000"/>
            </a:srgbClr>
          </a:outerShdw>
        </a:effectLst>
      </dsp:spPr>
      <dsp:style>
        <a:lnRef idx="0">
          <a:scrgbClr r="0" g="0" b="0"/>
        </a:lnRef>
        <a:fillRef idx="3">
          <a:scrgbClr r="0" g="0" b="0"/>
        </a:fillRef>
        <a:effectRef idx="2">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6791FAF-3AB3-914E-A1F8-7018FE0D4820}" type="datetimeFigureOut">
              <a:rPr lang="en-US" smtClean="0"/>
              <a:t>15-06-19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2E9C752-75AB-B343-99EC-BFE6EBF2BEE8}" type="slidenum">
              <a:rPr lang="en-US" smtClean="0"/>
              <a:t>‹#›</a:t>
            </a:fld>
            <a:endParaRPr lang="en-US"/>
          </a:p>
        </p:txBody>
      </p:sp>
    </p:spTree>
    <p:extLst>
      <p:ext uri="{BB962C8B-B14F-4D97-AF65-F5344CB8AC3E}">
        <p14:creationId xmlns:p14="http://schemas.microsoft.com/office/powerpoint/2010/main" val="78209291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E9C752-75AB-B343-99EC-BFE6EBF2BEE8}" type="slidenum">
              <a:rPr lang="en-US" smtClean="0"/>
              <a:t>1</a:t>
            </a:fld>
            <a:endParaRPr lang="en-US"/>
          </a:p>
        </p:txBody>
      </p:sp>
    </p:spTree>
    <p:extLst>
      <p:ext uri="{BB962C8B-B14F-4D97-AF65-F5344CB8AC3E}">
        <p14:creationId xmlns:p14="http://schemas.microsoft.com/office/powerpoint/2010/main" val="27409664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SLGA story</a:t>
            </a:r>
            <a:endParaRPr lang="en-US" dirty="0"/>
          </a:p>
        </p:txBody>
      </p:sp>
      <p:sp>
        <p:nvSpPr>
          <p:cNvPr id="4" name="Slide Number Placeholder 3"/>
          <p:cNvSpPr>
            <a:spLocks noGrp="1"/>
          </p:cNvSpPr>
          <p:nvPr>
            <p:ph type="sldNum" sz="quarter" idx="10"/>
          </p:nvPr>
        </p:nvSpPr>
        <p:spPr/>
        <p:txBody>
          <a:bodyPr/>
          <a:lstStyle/>
          <a:p>
            <a:fld id="{82E9C752-75AB-B343-99EC-BFE6EBF2BEE8}" type="slidenum">
              <a:rPr lang="en-US" smtClean="0"/>
              <a:t>13</a:t>
            </a:fld>
            <a:endParaRPr lang="en-US"/>
          </a:p>
        </p:txBody>
      </p:sp>
    </p:spTree>
    <p:extLst>
      <p:ext uri="{BB962C8B-B14F-4D97-AF65-F5344CB8AC3E}">
        <p14:creationId xmlns:p14="http://schemas.microsoft.com/office/powerpoint/2010/main" val="24240320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Dismissive manner, suggesting we have no real place among the technical wizards at the table.</a:t>
            </a:r>
          </a:p>
          <a:p>
            <a:endParaRPr lang="en-US" dirty="0" smtClean="0"/>
          </a:p>
          <a:p>
            <a:r>
              <a:rPr lang="en-US" dirty="0" smtClean="0"/>
              <a:t>For a ‘creative type’, I spend a LOT</a:t>
            </a:r>
            <a:r>
              <a:rPr lang="en-US" baseline="0" dirty="0" smtClean="0"/>
              <a:t> of time talking about structures, processes and governance. At the beginning of every content project, there are a LOT of spreadsheets, in the form of content inventories and audits.</a:t>
            </a:r>
            <a:endParaRPr lang="en-US" dirty="0"/>
          </a:p>
        </p:txBody>
      </p:sp>
      <p:sp>
        <p:nvSpPr>
          <p:cNvPr id="4" name="Slide Number Placeholder 3"/>
          <p:cNvSpPr>
            <a:spLocks noGrp="1"/>
          </p:cNvSpPr>
          <p:nvPr>
            <p:ph type="sldNum" sz="quarter" idx="10"/>
          </p:nvPr>
        </p:nvSpPr>
        <p:spPr/>
        <p:txBody>
          <a:bodyPr/>
          <a:lstStyle/>
          <a:p>
            <a:fld id="{82E9C752-75AB-B343-99EC-BFE6EBF2BEE8}" type="slidenum">
              <a:rPr lang="en-US" smtClean="0"/>
              <a:t>14</a:t>
            </a:fld>
            <a:endParaRPr lang="en-US"/>
          </a:p>
        </p:txBody>
      </p:sp>
    </p:spTree>
    <p:extLst>
      <p:ext uri="{BB962C8B-B14F-4D97-AF65-F5344CB8AC3E}">
        <p14:creationId xmlns:p14="http://schemas.microsoft.com/office/powerpoint/2010/main" val="29437249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may not know or care exactly how you get those buttons to appear to depress when you click</a:t>
            </a:r>
            <a:r>
              <a:rPr lang="en-US" baseline="0" dirty="0" smtClean="0"/>
              <a:t> on them. But we do see the pathway that users take to get to those buttons, why it’s important that they do, and we know what options they have after they click on that button.</a:t>
            </a:r>
            <a:endParaRPr lang="en-US" dirty="0"/>
          </a:p>
        </p:txBody>
      </p:sp>
      <p:sp>
        <p:nvSpPr>
          <p:cNvPr id="4" name="Slide Number Placeholder 3"/>
          <p:cNvSpPr>
            <a:spLocks noGrp="1"/>
          </p:cNvSpPr>
          <p:nvPr>
            <p:ph type="sldNum" sz="quarter" idx="10"/>
          </p:nvPr>
        </p:nvSpPr>
        <p:spPr/>
        <p:txBody>
          <a:bodyPr/>
          <a:lstStyle/>
          <a:p>
            <a:fld id="{82E9C752-75AB-B343-99EC-BFE6EBF2BEE8}" type="slidenum">
              <a:rPr lang="en-US" smtClean="0"/>
              <a:t>15</a:t>
            </a:fld>
            <a:endParaRPr lang="en-US"/>
          </a:p>
        </p:txBody>
      </p:sp>
    </p:spTree>
    <p:extLst>
      <p:ext uri="{BB962C8B-B14F-4D97-AF65-F5344CB8AC3E}">
        <p14:creationId xmlns:p14="http://schemas.microsoft.com/office/powerpoint/2010/main" val="663398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Kent story</a:t>
            </a:r>
            <a:endParaRPr lang="en-US" dirty="0"/>
          </a:p>
        </p:txBody>
      </p:sp>
      <p:sp>
        <p:nvSpPr>
          <p:cNvPr id="4" name="Slide Number Placeholder 3"/>
          <p:cNvSpPr>
            <a:spLocks noGrp="1"/>
          </p:cNvSpPr>
          <p:nvPr>
            <p:ph type="sldNum" sz="quarter" idx="10"/>
          </p:nvPr>
        </p:nvSpPr>
        <p:spPr/>
        <p:txBody>
          <a:bodyPr/>
          <a:lstStyle/>
          <a:p>
            <a:fld id="{82E9C752-75AB-B343-99EC-BFE6EBF2BEE8}" type="slidenum">
              <a:rPr lang="en-US" smtClean="0"/>
              <a:t>16</a:t>
            </a:fld>
            <a:endParaRPr lang="en-US"/>
          </a:p>
        </p:txBody>
      </p:sp>
    </p:spTree>
    <p:extLst>
      <p:ext uri="{BB962C8B-B14F-4D97-AF65-F5344CB8AC3E}">
        <p14:creationId xmlns:p14="http://schemas.microsoft.com/office/powerpoint/2010/main" val="40920493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why is content</a:t>
            </a:r>
            <a:r>
              <a:rPr lang="en-US" baseline="0" dirty="0" smtClean="0"/>
              <a:t> strategy and planning often overlooked or underestimated in the creation of a new digital product?</a:t>
            </a:r>
          </a:p>
          <a:p>
            <a:endParaRPr lang="en-US" baseline="0" dirty="0" smtClean="0"/>
          </a:p>
          <a:p>
            <a:r>
              <a:rPr lang="en-US" baseline="0" dirty="0" smtClean="0"/>
              <a:t>We’ve already established that change is hard. And change that starts with content is extra hard.</a:t>
            </a:r>
            <a:endParaRPr lang="en-US" dirty="0"/>
          </a:p>
        </p:txBody>
      </p:sp>
      <p:sp>
        <p:nvSpPr>
          <p:cNvPr id="4" name="Slide Number Placeholder 3"/>
          <p:cNvSpPr>
            <a:spLocks noGrp="1"/>
          </p:cNvSpPr>
          <p:nvPr>
            <p:ph type="sldNum" sz="quarter" idx="10"/>
          </p:nvPr>
        </p:nvSpPr>
        <p:spPr/>
        <p:txBody>
          <a:bodyPr/>
          <a:lstStyle/>
          <a:p>
            <a:fld id="{82E9C752-75AB-B343-99EC-BFE6EBF2BEE8}" type="slidenum">
              <a:rPr lang="en-US" smtClean="0"/>
              <a:t>19</a:t>
            </a:fld>
            <a:endParaRPr lang="en-US"/>
          </a:p>
        </p:txBody>
      </p:sp>
    </p:spTree>
    <p:extLst>
      <p:ext uri="{BB962C8B-B14F-4D97-AF65-F5344CB8AC3E}">
        <p14:creationId xmlns:p14="http://schemas.microsoft.com/office/powerpoint/2010/main" val="38447681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“content wranglers”</a:t>
            </a:r>
          </a:p>
          <a:p>
            <a:endParaRPr lang="en-US" dirty="0" smtClean="0"/>
          </a:p>
          <a:p>
            <a:r>
              <a:rPr lang="en-US" dirty="0" smtClean="0"/>
              <a:t>There is usually way too much of it. And it doesn’t fit easily</a:t>
            </a:r>
            <a:r>
              <a:rPr lang="en-US" baseline="0" dirty="0" smtClean="0"/>
              <a:t> into nice, neat, tidy boxes.</a:t>
            </a:r>
            <a:endParaRPr lang="en-US" dirty="0"/>
          </a:p>
        </p:txBody>
      </p:sp>
      <p:sp>
        <p:nvSpPr>
          <p:cNvPr id="4" name="Slide Number Placeholder 3"/>
          <p:cNvSpPr>
            <a:spLocks noGrp="1"/>
          </p:cNvSpPr>
          <p:nvPr>
            <p:ph type="sldNum" sz="quarter" idx="10"/>
          </p:nvPr>
        </p:nvSpPr>
        <p:spPr/>
        <p:txBody>
          <a:bodyPr/>
          <a:lstStyle/>
          <a:p>
            <a:fld id="{82E9C752-75AB-B343-99EC-BFE6EBF2BEE8}" type="slidenum">
              <a:rPr lang="en-US" smtClean="0"/>
              <a:t>20</a:t>
            </a:fld>
            <a:endParaRPr lang="en-US"/>
          </a:p>
        </p:txBody>
      </p:sp>
    </p:spTree>
    <p:extLst>
      <p:ext uri="{BB962C8B-B14F-4D97-AF65-F5344CB8AC3E}">
        <p14:creationId xmlns:p14="http://schemas.microsoft.com/office/powerpoint/2010/main" val="22126364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While</a:t>
            </a:r>
            <a:r>
              <a:rPr lang="en-US" baseline="0" dirty="0" smtClean="0"/>
              <a:t> structures and processes help to wrangle content, many content rules are bent and broken to account for the specific custom requirements of that particular content. Content people have to make rules, know the rules, but be flexible with the rules.</a:t>
            </a:r>
            <a:endParaRPr lang="en-US" dirty="0"/>
          </a:p>
        </p:txBody>
      </p:sp>
      <p:sp>
        <p:nvSpPr>
          <p:cNvPr id="4" name="Slide Number Placeholder 3"/>
          <p:cNvSpPr>
            <a:spLocks noGrp="1"/>
          </p:cNvSpPr>
          <p:nvPr>
            <p:ph type="sldNum" sz="quarter" idx="10"/>
          </p:nvPr>
        </p:nvSpPr>
        <p:spPr/>
        <p:txBody>
          <a:bodyPr/>
          <a:lstStyle/>
          <a:p>
            <a:fld id="{82E9C752-75AB-B343-99EC-BFE6EBF2BEE8}" type="slidenum">
              <a:rPr lang="en-US" smtClean="0"/>
              <a:t>21</a:t>
            </a:fld>
            <a:endParaRPr lang="en-US"/>
          </a:p>
        </p:txBody>
      </p:sp>
    </p:spTree>
    <p:extLst>
      <p:ext uri="{BB962C8B-B14F-4D97-AF65-F5344CB8AC3E}">
        <p14:creationId xmlns:p14="http://schemas.microsoft.com/office/powerpoint/2010/main" val="21611588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 </a:t>
            </a:r>
            <a:r>
              <a:rPr lang="en-US" dirty="0" err="1" smtClean="0"/>
              <a:t>gonna</a:t>
            </a:r>
            <a:r>
              <a:rPr lang="en-US" dirty="0" smtClean="0"/>
              <a:t> lie. I have moments of overwhelm</a:t>
            </a:r>
            <a:r>
              <a:rPr lang="en-US" baseline="0" dirty="0" smtClean="0"/>
              <a:t> at the start of every project. Some periods of overwhelm last longer than others. </a:t>
            </a:r>
          </a:p>
          <a:p>
            <a:endParaRPr lang="en-US" baseline="0" dirty="0" smtClean="0"/>
          </a:p>
          <a:p>
            <a:r>
              <a:rPr lang="en-US" baseline="0" dirty="0" smtClean="0"/>
              <a:t>But with the right processes and structures, and most importantly, a way to begin, the overwhelm eventually gives way to a structure that holds all the pieces that need holding, makes sense, and provides a way forward.</a:t>
            </a:r>
            <a:endParaRPr lang="en-US" dirty="0"/>
          </a:p>
        </p:txBody>
      </p:sp>
      <p:sp>
        <p:nvSpPr>
          <p:cNvPr id="4" name="Slide Number Placeholder 3"/>
          <p:cNvSpPr>
            <a:spLocks noGrp="1"/>
          </p:cNvSpPr>
          <p:nvPr>
            <p:ph type="sldNum" sz="quarter" idx="10"/>
          </p:nvPr>
        </p:nvSpPr>
        <p:spPr/>
        <p:txBody>
          <a:bodyPr/>
          <a:lstStyle/>
          <a:p>
            <a:fld id="{82E9C752-75AB-B343-99EC-BFE6EBF2BEE8}" type="slidenum">
              <a:rPr lang="en-US" smtClean="0"/>
              <a:t>22</a:t>
            </a:fld>
            <a:endParaRPr lang="en-US"/>
          </a:p>
        </p:txBody>
      </p:sp>
    </p:spTree>
    <p:extLst>
      <p:ext uri="{BB962C8B-B14F-4D97-AF65-F5344CB8AC3E}">
        <p14:creationId xmlns:p14="http://schemas.microsoft.com/office/powerpoint/2010/main" val="14378086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Accept that content is not a ‘side of the desk’ activity. Everyone produces it, but not everyone has the tools to manage it as a whole.</a:t>
            </a:r>
          </a:p>
          <a:p>
            <a:endParaRPr lang="en-US" dirty="0" smtClean="0"/>
          </a:p>
          <a:p>
            <a:r>
              <a:rPr lang="en-US" dirty="0" smtClean="0"/>
              <a:t>I</a:t>
            </a:r>
            <a:r>
              <a:rPr lang="en-US" baseline="0" dirty="0" smtClean="0"/>
              <a:t> don’t want to get into tactics too much because you really need to start with a content strategy before you get into any tactics. </a:t>
            </a:r>
          </a:p>
          <a:p>
            <a:endParaRPr lang="en-US" baseline="0" dirty="0" smtClean="0"/>
          </a:p>
        </p:txBody>
      </p:sp>
      <p:sp>
        <p:nvSpPr>
          <p:cNvPr id="4" name="Slide Number Placeholder 3"/>
          <p:cNvSpPr>
            <a:spLocks noGrp="1"/>
          </p:cNvSpPr>
          <p:nvPr>
            <p:ph type="sldNum" sz="quarter" idx="10"/>
          </p:nvPr>
        </p:nvSpPr>
        <p:spPr/>
        <p:txBody>
          <a:bodyPr/>
          <a:lstStyle/>
          <a:p>
            <a:fld id="{82E9C752-75AB-B343-99EC-BFE6EBF2BEE8}" type="slidenum">
              <a:rPr lang="en-US" smtClean="0"/>
              <a:t>23</a:t>
            </a:fld>
            <a:endParaRPr lang="en-US"/>
          </a:p>
        </p:txBody>
      </p:sp>
    </p:spTree>
    <p:extLst>
      <p:ext uri="{BB962C8B-B14F-4D97-AF65-F5344CB8AC3E}">
        <p14:creationId xmlns:p14="http://schemas.microsoft.com/office/powerpoint/2010/main" val="115802637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Content is verbal</a:t>
            </a:r>
            <a:r>
              <a:rPr lang="en-US" baseline="0" dirty="0" smtClean="0"/>
              <a:t> communication, newsletters, emails, pamphlets, videos, photographs, web pages, tweets. </a:t>
            </a:r>
          </a:p>
          <a:p>
            <a:endParaRPr lang="en-US" baseline="0" dirty="0" smtClean="0"/>
          </a:p>
          <a:p>
            <a:r>
              <a:rPr lang="en-US" baseline="0" dirty="0" smtClean="0"/>
              <a:t>Scott Abel, content wrangler, defines content as “Any user-consumable elements that contribute to comprehension.”</a:t>
            </a:r>
          </a:p>
          <a:p>
            <a:endParaRPr lang="en-US" baseline="0" dirty="0" smtClean="0"/>
          </a:p>
          <a:p>
            <a:r>
              <a:rPr lang="en-US" baseline="0" dirty="0" smtClean="0"/>
              <a:t>Almost all organizations begin with a huge mound of non-digital content that they then try to translate onto the web. Usually with very little translation. Which really inhibits usability. </a:t>
            </a:r>
          </a:p>
          <a:p>
            <a:endParaRPr lang="en-US" baseline="0" dirty="0" smtClean="0"/>
          </a:p>
          <a:p>
            <a:r>
              <a:rPr lang="en-US" baseline="0" dirty="0" smtClean="0"/>
              <a:t>Back to the overwhelm statement, digging in to that mound of content and sorting through it is not something many organizations have the time or resources (or willingness) to tackle.</a:t>
            </a:r>
            <a:endParaRPr lang="en-US" dirty="0"/>
          </a:p>
        </p:txBody>
      </p:sp>
      <p:sp>
        <p:nvSpPr>
          <p:cNvPr id="4" name="Slide Number Placeholder 3"/>
          <p:cNvSpPr>
            <a:spLocks noGrp="1"/>
          </p:cNvSpPr>
          <p:nvPr>
            <p:ph type="sldNum" sz="quarter" idx="10"/>
          </p:nvPr>
        </p:nvSpPr>
        <p:spPr/>
        <p:txBody>
          <a:bodyPr/>
          <a:lstStyle/>
          <a:p>
            <a:fld id="{82E9C752-75AB-B343-99EC-BFE6EBF2BEE8}" type="slidenum">
              <a:rPr lang="en-US" smtClean="0"/>
              <a:t>24</a:t>
            </a:fld>
            <a:endParaRPr lang="en-US"/>
          </a:p>
        </p:txBody>
      </p:sp>
    </p:spTree>
    <p:extLst>
      <p:ext uri="{BB962C8B-B14F-4D97-AF65-F5344CB8AC3E}">
        <p14:creationId xmlns:p14="http://schemas.microsoft.com/office/powerpoint/2010/main" val="31845479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smtClean="0"/>
              <a:t>My elevator speech has</a:t>
            </a:r>
            <a:r>
              <a:rPr lang="en-US" baseline="0" dirty="0" smtClean="0"/>
              <a:t> been really difficult to craft. Fundamentally though, I organize information into experiences.</a:t>
            </a:r>
          </a:p>
          <a:p>
            <a:pPr marL="0" indent="0">
              <a:buNone/>
            </a:pPr>
            <a:endParaRPr lang="en-US" dirty="0" smtClean="0"/>
          </a:p>
          <a:p>
            <a:pPr marL="0" indent="0">
              <a:buNone/>
            </a:pPr>
            <a:r>
              <a:rPr lang="en-US" dirty="0" smtClean="0"/>
              <a:t>Exhibit</a:t>
            </a:r>
            <a:r>
              <a:rPr lang="en-US" baseline="0" dirty="0" smtClean="0"/>
              <a:t> design industry = Story first</a:t>
            </a:r>
          </a:p>
          <a:p>
            <a:pPr marL="0" indent="0">
              <a:buNone/>
            </a:pPr>
            <a:endParaRPr lang="en-US" dirty="0" smtClean="0"/>
          </a:p>
          <a:p>
            <a:pPr marL="228600" indent="-228600">
              <a:buAutoNum type="arabicPeriod"/>
            </a:pPr>
            <a:r>
              <a:rPr lang="en-US" dirty="0" smtClean="0"/>
              <a:t>Change</a:t>
            </a:r>
            <a:r>
              <a:rPr lang="en-US" baseline="0" dirty="0" smtClean="0"/>
              <a:t> the way people think and possibly change their lives</a:t>
            </a:r>
          </a:p>
          <a:p>
            <a:pPr marL="228600" indent="-228600">
              <a:buAutoNum type="arabicPeriod"/>
            </a:pPr>
            <a:r>
              <a:rPr lang="en-US" baseline="0" dirty="0" smtClean="0"/>
              <a:t>…to meet the communication goals of the institution we’re working for.</a:t>
            </a:r>
          </a:p>
          <a:p>
            <a:pPr marL="228600" indent="-228600">
              <a:buAutoNum type="arabicPeriod"/>
            </a:pPr>
            <a:endParaRPr lang="en-US" baseline="0" dirty="0" smtClean="0"/>
          </a:p>
          <a:p>
            <a:pPr marL="0" indent="0">
              <a:buNone/>
            </a:pPr>
            <a:r>
              <a:rPr lang="en-US" baseline="0" dirty="0" smtClean="0"/>
              <a:t>I’m not a journalist but I do lots of journalistic style writing. I’m not a marketer, but…Government House example</a:t>
            </a:r>
          </a:p>
          <a:p>
            <a:pPr marL="0" indent="0">
              <a:buNone/>
            </a:pPr>
            <a:endParaRPr lang="en-US" baseline="0" dirty="0" smtClean="0"/>
          </a:p>
          <a:p>
            <a:pPr marL="0" indent="0">
              <a:buNone/>
            </a:pPr>
            <a:r>
              <a:rPr lang="en-US" baseline="0" dirty="0" smtClean="0"/>
              <a:t>I called myself a content manager long before I entered digital design world. Whether museum experience and writing exhibit text, managing editor of a </a:t>
            </a:r>
            <a:r>
              <a:rPr lang="en-US" baseline="0" dirty="0" smtClean="0"/>
              <a:t>magazine or building web </a:t>
            </a:r>
            <a:r>
              <a:rPr lang="en-US" baseline="0" dirty="0" err="1" smtClean="0"/>
              <a:t>appplications</a:t>
            </a:r>
            <a:r>
              <a:rPr lang="en-US" baseline="0" dirty="0" smtClean="0"/>
              <a:t>, </a:t>
            </a:r>
            <a:r>
              <a:rPr lang="en-US" baseline="0" dirty="0" smtClean="0"/>
              <a:t>you’re organizing information with the goal of creating </a:t>
            </a:r>
            <a:r>
              <a:rPr lang="en-US" baseline="0" dirty="0" smtClean="0"/>
              <a:t>experiences that meet specific communication goals. </a:t>
            </a:r>
            <a:endParaRPr lang="en-US" dirty="0"/>
          </a:p>
        </p:txBody>
      </p:sp>
      <p:sp>
        <p:nvSpPr>
          <p:cNvPr id="4" name="Slide Number Placeholder 3"/>
          <p:cNvSpPr>
            <a:spLocks noGrp="1"/>
          </p:cNvSpPr>
          <p:nvPr>
            <p:ph type="sldNum" sz="quarter" idx="10"/>
          </p:nvPr>
        </p:nvSpPr>
        <p:spPr/>
        <p:txBody>
          <a:bodyPr/>
          <a:lstStyle/>
          <a:p>
            <a:fld id="{82E9C752-75AB-B343-99EC-BFE6EBF2BEE8}" type="slidenum">
              <a:rPr lang="en-US" smtClean="0"/>
              <a:t>2</a:t>
            </a:fld>
            <a:endParaRPr lang="en-US"/>
          </a:p>
        </p:txBody>
      </p:sp>
    </p:spTree>
    <p:extLst>
      <p:ext uri="{BB962C8B-B14F-4D97-AF65-F5344CB8AC3E}">
        <p14:creationId xmlns:p14="http://schemas.microsoft.com/office/powerpoint/2010/main" val="145844691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Back</a:t>
            </a:r>
            <a:r>
              <a:rPr lang="en-US" baseline="0" dirty="0" smtClean="0"/>
              <a:t> to the start of my career in exhibit design, we would begin with the stories and messages, and then assign an appropriate medium. We used printed words as little as possible. We looked at how to reinforce our key messages in as many ways as possible, in live programming, interpretive signage, videos, physical </a:t>
            </a:r>
            <a:r>
              <a:rPr lang="en-US" baseline="0" dirty="0" err="1" smtClean="0"/>
              <a:t>interactives</a:t>
            </a:r>
            <a:r>
              <a:rPr lang="en-US" baseline="0" dirty="0" smtClean="0"/>
              <a:t> and computer </a:t>
            </a:r>
            <a:r>
              <a:rPr lang="en-US" baseline="0" dirty="0" err="1" smtClean="0"/>
              <a:t>interactives</a:t>
            </a:r>
            <a:r>
              <a:rPr lang="en-US" baseline="0" dirty="0" smtClean="0"/>
              <a:t>. </a:t>
            </a:r>
          </a:p>
          <a:p>
            <a:endParaRPr lang="en-US" baseline="0" dirty="0" smtClean="0"/>
          </a:p>
          <a:p>
            <a:r>
              <a:rPr lang="en-US" baseline="0" dirty="0" smtClean="0"/>
              <a:t>In cyber space, you have different tools to use. There may be no ‘whack a mole’ game to engage your users. But if you know your story first, you can think about how to best deliver that message and leverage print, digital and personal communications and use their strengths.</a:t>
            </a:r>
            <a:endParaRPr lang="en-US" dirty="0"/>
          </a:p>
        </p:txBody>
      </p:sp>
      <p:sp>
        <p:nvSpPr>
          <p:cNvPr id="4" name="Slide Number Placeholder 3"/>
          <p:cNvSpPr>
            <a:spLocks noGrp="1"/>
          </p:cNvSpPr>
          <p:nvPr>
            <p:ph type="sldNum" sz="quarter" idx="10"/>
          </p:nvPr>
        </p:nvSpPr>
        <p:spPr/>
        <p:txBody>
          <a:bodyPr/>
          <a:lstStyle/>
          <a:p>
            <a:fld id="{82E9C752-75AB-B343-99EC-BFE6EBF2BEE8}" type="slidenum">
              <a:rPr lang="en-US" smtClean="0"/>
              <a:t>25</a:t>
            </a:fld>
            <a:endParaRPr lang="en-US"/>
          </a:p>
        </p:txBody>
      </p:sp>
    </p:spTree>
    <p:extLst>
      <p:ext uri="{BB962C8B-B14F-4D97-AF65-F5344CB8AC3E}">
        <p14:creationId xmlns:p14="http://schemas.microsoft.com/office/powerpoint/2010/main" val="353466321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need to begin.</a:t>
            </a:r>
            <a:endParaRPr lang="en-US" dirty="0"/>
          </a:p>
        </p:txBody>
      </p:sp>
      <p:sp>
        <p:nvSpPr>
          <p:cNvPr id="4" name="Slide Number Placeholder 3"/>
          <p:cNvSpPr>
            <a:spLocks noGrp="1"/>
          </p:cNvSpPr>
          <p:nvPr>
            <p:ph type="sldNum" sz="quarter" idx="10"/>
          </p:nvPr>
        </p:nvSpPr>
        <p:spPr/>
        <p:txBody>
          <a:bodyPr/>
          <a:lstStyle/>
          <a:p>
            <a:fld id="{82E9C752-75AB-B343-99EC-BFE6EBF2BEE8}" type="slidenum">
              <a:rPr lang="en-US" smtClean="0"/>
              <a:t>26</a:t>
            </a:fld>
            <a:endParaRPr lang="en-US"/>
          </a:p>
        </p:txBody>
      </p:sp>
    </p:spTree>
    <p:extLst>
      <p:ext uri="{BB962C8B-B14F-4D97-AF65-F5344CB8AC3E}">
        <p14:creationId xmlns:p14="http://schemas.microsoft.com/office/powerpoint/2010/main" val="150811432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ultimate goal is a meaningful and satisfying user experience. </a:t>
            </a:r>
          </a:p>
          <a:p>
            <a:endParaRPr lang="en-US" dirty="0" smtClean="0"/>
          </a:p>
          <a:p>
            <a:r>
              <a:rPr lang="en-US" dirty="0" smtClean="0"/>
              <a:t>Mapping those experiences is</a:t>
            </a:r>
            <a:r>
              <a:rPr lang="en-US" baseline="0" dirty="0" smtClean="0"/>
              <a:t> part of a content strategy. That experience map, and list of business requirements will help you define your project goals. When you get signoff on those goals, you can use them as a touchstone to keep your project on track</a:t>
            </a:r>
            <a:r>
              <a:rPr lang="en-US" baseline="0" dirty="0" smtClean="0"/>
              <a:t>.</a:t>
            </a:r>
          </a:p>
          <a:p>
            <a:endParaRPr lang="en-US" baseline="0" dirty="0" smtClean="0"/>
          </a:p>
          <a:p>
            <a:r>
              <a:rPr lang="en-US" baseline="0" dirty="0" smtClean="0"/>
              <a:t>Stat just this morning on a content blog: 90% of organizations lack a content strategy.</a:t>
            </a:r>
            <a:endParaRPr lang="en-US" dirty="0"/>
          </a:p>
        </p:txBody>
      </p:sp>
      <p:sp>
        <p:nvSpPr>
          <p:cNvPr id="4" name="Slide Number Placeholder 3"/>
          <p:cNvSpPr>
            <a:spLocks noGrp="1"/>
          </p:cNvSpPr>
          <p:nvPr>
            <p:ph type="sldNum" sz="quarter" idx="10"/>
          </p:nvPr>
        </p:nvSpPr>
        <p:spPr/>
        <p:txBody>
          <a:bodyPr/>
          <a:lstStyle/>
          <a:p>
            <a:fld id="{82E9C752-75AB-B343-99EC-BFE6EBF2BEE8}" type="slidenum">
              <a:rPr lang="en-US" smtClean="0"/>
              <a:t>27</a:t>
            </a:fld>
            <a:endParaRPr lang="en-US"/>
          </a:p>
        </p:txBody>
      </p:sp>
    </p:spTree>
    <p:extLst>
      <p:ext uri="{BB962C8B-B14F-4D97-AF65-F5344CB8AC3E}">
        <p14:creationId xmlns:p14="http://schemas.microsoft.com/office/powerpoint/2010/main" val="318801104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E9C752-75AB-B343-99EC-BFE6EBF2BEE8}" type="slidenum">
              <a:rPr lang="en-US" smtClean="0"/>
              <a:t>28</a:t>
            </a:fld>
            <a:endParaRPr lang="en-US"/>
          </a:p>
        </p:txBody>
      </p:sp>
    </p:spTree>
    <p:extLst>
      <p:ext uri="{BB962C8B-B14F-4D97-AF65-F5344CB8AC3E}">
        <p14:creationId xmlns:p14="http://schemas.microsoft.com/office/powerpoint/2010/main" val="340109060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often</a:t>
            </a:r>
            <a:r>
              <a:rPr lang="en-US" baseline="0" dirty="0" smtClean="0"/>
              <a:t> start with what we need to say. IT teams often start with how to tackle the problem. But we need to know why we’re doing this—and be able to articulate our purpose--and then move on to what we’re saying, and to whom we’re saying it.</a:t>
            </a:r>
          </a:p>
          <a:p>
            <a:endParaRPr lang="en-US" baseline="0" dirty="0" smtClean="0"/>
          </a:p>
          <a:p>
            <a:r>
              <a:rPr lang="en-US" baseline="0" dirty="0" smtClean="0"/>
              <a:t>Once you know why you’re doing it, what you’re saying, to whom you’re saying it, and when they need to hear it, THEN you can design the experience and apply the technology.</a:t>
            </a:r>
            <a:endParaRPr lang="en-US" dirty="0"/>
          </a:p>
        </p:txBody>
      </p:sp>
      <p:sp>
        <p:nvSpPr>
          <p:cNvPr id="4" name="Slide Number Placeholder 3"/>
          <p:cNvSpPr>
            <a:spLocks noGrp="1"/>
          </p:cNvSpPr>
          <p:nvPr>
            <p:ph type="sldNum" sz="quarter" idx="10"/>
          </p:nvPr>
        </p:nvSpPr>
        <p:spPr/>
        <p:txBody>
          <a:bodyPr/>
          <a:lstStyle/>
          <a:p>
            <a:fld id="{82E9C752-75AB-B343-99EC-BFE6EBF2BEE8}" type="slidenum">
              <a:rPr lang="en-US" smtClean="0"/>
              <a:t>29</a:t>
            </a:fld>
            <a:endParaRPr lang="en-US"/>
          </a:p>
        </p:txBody>
      </p:sp>
    </p:spTree>
    <p:extLst>
      <p:ext uri="{BB962C8B-B14F-4D97-AF65-F5344CB8AC3E}">
        <p14:creationId xmlns:p14="http://schemas.microsoft.com/office/powerpoint/2010/main" val="101362253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It’s the same other projects. Take a landscape project we’re in the process of planning. My husband says, let’s rip up the sod because the grass is so bad. We need to </a:t>
            </a:r>
            <a:r>
              <a:rPr lang="en-US" dirty="0" err="1" smtClean="0"/>
              <a:t>resod</a:t>
            </a:r>
            <a:r>
              <a:rPr lang="en-US" dirty="0" smtClean="0"/>
              <a:t>. And I say, yes, but we’re re-doing our entire front yard. Why</a:t>
            </a:r>
            <a:r>
              <a:rPr lang="en-US" baseline="0" dirty="0" smtClean="0"/>
              <a:t> don’t we look at the whole project before we do that. Otherwise, we’re going to lay new sod and then discover that we need to rip up some of it, or that extending the paving of our driveway should have been done first. </a:t>
            </a:r>
            <a:endParaRPr lang="en-US" dirty="0"/>
          </a:p>
        </p:txBody>
      </p:sp>
      <p:sp>
        <p:nvSpPr>
          <p:cNvPr id="4" name="Slide Number Placeholder 3"/>
          <p:cNvSpPr>
            <a:spLocks noGrp="1"/>
          </p:cNvSpPr>
          <p:nvPr>
            <p:ph type="sldNum" sz="quarter" idx="10"/>
          </p:nvPr>
        </p:nvSpPr>
        <p:spPr/>
        <p:txBody>
          <a:bodyPr/>
          <a:lstStyle/>
          <a:p>
            <a:fld id="{82E9C752-75AB-B343-99EC-BFE6EBF2BEE8}" type="slidenum">
              <a:rPr lang="en-US" smtClean="0"/>
              <a:t>30</a:t>
            </a:fld>
            <a:endParaRPr lang="en-US"/>
          </a:p>
        </p:txBody>
      </p:sp>
    </p:spTree>
    <p:extLst>
      <p:ext uri="{BB962C8B-B14F-4D97-AF65-F5344CB8AC3E}">
        <p14:creationId xmlns:p14="http://schemas.microsoft.com/office/powerpoint/2010/main" val="31235732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E9C752-75AB-B343-99EC-BFE6EBF2BEE8}" type="slidenum">
              <a:rPr lang="en-US" smtClean="0"/>
              <a:t>31</a:t>
            </a:fld>
            <a:endParaRPr lang="en-US"/>
          </a:p>
        </p:txBody>
      </p:sp>
    </p:spTree>
    <p:extLst>
      <p:ext uri="{BB962C8B-B14F-4D97-AF65-F5344CB8AC3E}">
        <p14:creationId xmlns:p14="http://schemas.microsoft.com/office/powerpoint/2010/main" val="81496252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Current practice in digital communications</a:t>
            </a:r>
            <a:r>
              <a:rPr lang="en-US" baseline="0" dirty="0" smtClean="0"/>
              <a:t> is that content </a:t>
            </a:r>
            <a:r>
              <a:rPr lang="en-US" baseline="0" dirty="0" err="1" smtClean="0"/>
              <a:t>modelling</a:t>
            </a:r>
            <a:r>
              <a:rPr lang="en-US" baseline="0" dirty="0" smtClean="0"/>
              <a:t> and the assignment of content management systems are done by technologists.</a:t>
            </a:r>
            <a:endParaRPr lang="en-US" dirty="0"/>
          </a:p>
        </p:txBody>
      </p:sp>
      <p:sp>
        <p:nvSpPr>
          <p:cNvPr id="4" name="Slide Number Placeholder 3"/>
          <p:cNvSpPr>
            <a:spLocks noGrp="1"/>
          </p:cNvSpPr>
          <p:nvPr>
            <p:ph type="sldNum" sz="quarter" idx="10"/>
          </p:nvPr>
        </p:nvSpPr>
        <p:spPr/>
        <p:txBody>
          <a:bodyPr/>
          <a:lstStyle/>
          <a:p>
            <a:fld id="{82E9C752-75AB-B343-99EC-BFE6EBF2BEE8}" type="slidenum">
              <a:rPr lang="en-US" smtClean="0"/>
              <a:t>32</a:t>
            </a:fld>
            <a:endParaRPr lang="en-US"/>
          </a:p>
        </p:txBody>
      </p:sp>
    </p:spTree>
    <p:extLst>
      <p:ext uri="{BB962C8B-B14F-4D97-AF65-F5344CB8AC3E}">
        <p14:creationId xmlns:p14="http://schemas.microsoft.com/office/powerpoint/2010/main" val="365968989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can launch </a:t>
            </a:r>
            <a:r>
              <a:rPr lang="en-US" baseline="0" dirty="0" smtClean="0"/>
              <a:t>a new website that looks great and has great content. But you need a solid structure and set of rules that are clearly communicated to everyone who is publishing content to that site.</a:t>
            </a:r>
          </a:p>
          <a:p>
            <a:endParaRPr lang="en-US" baseline="0" dirty="0" smtClean="0"/>
          </a:p>
          <a:p>
            <a:r>
              <a:rPr lang="en-US" baseline="0" dirty="0" smtClean="0"/>
              <a:t>They </a:t>
            </a:r>
            <a:r>
              <a:rPr lang="en-US" baseline="0" dirty="0" smtClean="0"/>
              <a:t>need to know what is allowed, in what format it needs to be, how it is meant to be written/published, and when/how often to make updates.</a:t>
            </a:r>
          </a:p>
          <a:p>
            <a:endParaRPr lang="en-US" baseline="0" dirty="0" smtClean="0"/>
          </a:p>
          <a:p>
            <a:r>
              <a:rPr lang="en-US" baseline="0" dirty="0" smtClean="0"/>
              <a:t>Home organizer. You can put a system in place, but then you have to agree to the system and work within it in order to keep it maintained and not fall back into your past chaos. This is how we manage chaos.</a:t>
            </a:r>
            <a:endParaRPr lang="en-US" dirty="0"/>
          </a:p>
        </p:txBody>
      </p:sp>
      <p:sp>
        <p:nvSpPr>
          <p:cNvPr id="4" name="Slide Number Placeholder 3"/>
          <p:cNvSpPr>
            <a:spLocks noGrp="1"/>
          </p:cNvSpPr>
          <p:nvPr>
            <p:ph type="sldNum" sz="quarter" idx="10"/>
          </p:nvPr>
        </p:nvSpPr>
        <p:spPr/>
        <p:txBody>
          <a:bodyPr/>
          <a:lstStyle/>
          <a:p>
            <a:fld id="{82E9C752-75AB-B343-99EC-BFE6EBF2BEE8}" type="slidenum">
              <a:rPr lang="en-US" smtClean="0"/>
              <a:t>35</a:t>
            </a:fld>
            <a:endParaRPr lang="en-US"/>
          </a:p>
        </p:txBody>
      </p:sp>
    </p:spTree>
    <p:extLst>
      <p:ext uri="{BB962C8B-B14F-4D97-AF65-F5344CB8AC3E}">
        <p14:creationId xmlns:p14="http://schemas.microsoft.com/office/powerpoint/2010/main" val="383040107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Leaders in the content realm</a:t>
            </a:r>
            <a:r>
              <a:rPr lang="en-US" baseline="0" dirty="0" smtClean="0"/>
              <a:t> are united in the belief that executive level content specialists are the future for organizations. The 20</a:t>
            </a:r>
            <a:r>
              <a:rPr lang="en-US" baseline="30000" dirty="0" smtClean="0"/>
              <a:t>th</a:t>
            </a:r>
            <a:r>
              <a:rPr lang="en-US" baseline="0" dirty="0" smtClean="0"/>
              <a:t> century model of business organization will evolve to include not only finance, operations, and executive. Content will be right up there.</a:t>
            </a:r>
            <a:endParaRPr lang="en-US" dirty="0"/>
          </a:p>
        </p:txBody>
      </p:sp>
      <p:sp>
        <p:nvSpPr>
          <p:cNvPr id="4" name="Slide Number Placeholder 3"/>
          <p:cNvSpPr>
            <a:spLocks noGrp="1"/>
          </p:cNvSpPr>
          <p:nvPr>
            <p:ph type="sldNum" sz="quarter" idx="10"/>
          </p:nvPr>
        </p:nvSpPr>
        <p:spPr/>
        <p:txBody>
          <a:bodyPr/>
          <a:lstStyle/>
          <a:p>
            <a:fld id="{82E9C752-75AB-B343-99EC-BFE6EBF2BEE8}" type="slidenum">
              <a:rPr lang="en-US" smtClean="0"/>
              <a:t>36</a:t>
            </a:fld>
            <a:endParaRPr lang="en-US"/>
          </a:p>
        </p:txBody>
      </p:sp>
    </p:spTree>
    <p:extLst>
      <p:ext uri="{BB962C8B-B14F-4D97-AF65-F5344CB8AC3E}">
        <p14:creationId xmlns:p14="http://schemas.microsoft.com/office/powerpoint/2010/main" val="7815588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Content</a:t>
            </a:r>
            <a:r>
              <a:rPr lang="en-US" baseline="0" dirty="0" smtClean="0"/>
              <a:t> is King by David Mill. Must be fairly prevalent if you’re publishing a book making such strong statements about content.</a:t>
            </a:r>
          </a:p>
          <a:p>
            <a:r>
              <a:rPr lang="en-US" baseline="0" dirty="0" smtClean="0"/>
              <a:t>Bill Gates in 1996</a:t>
            </a:r>
          </a:p>
          <a:p>
            <a:r>
              <a:rPr lang="en-US" baseline="0" dirty="0" smtClean="0"/>
              <a:t>Sorry about the gender bias. Content is Boss?</a:t>
            </a:r>
          </a:p>
          <a:p>
            <a:endParaRPr lang="en-US" baseline="0" dirty="0" smtClean="0"/>
          </a:p>
        </p:txBody>
      </p:sp>
      <p:sp>
        <p:nvSpPr>
          <p:cNvPr id="4" name="Slide Number Placeholder 3"/>
          <p:cNvSpPr>
            <a:spLocks noGrp="1"/>
          </p:cNvSpPr>
          <p:nvPr>
            <p:ph type="sldNum" sz="quarter" idx="10"/>
          </p:nvPr>
        </p:nvSpPr>
        <p:spPr/>
        <p:txBody>
          <a:bodyPr/>
          <a:lstStyle/>
          <a:p>
            <a:fld id="{82E9C752-75AB-B343-99EC-BFE6EBF2BEE8}" type="slidenum">
              <a:rPr lang="en-US" smtClean="0"/>
              <a:t>3</a:t>
            </a:fld>
            <a:endParaRPr lang="en-US"/>
          </a:p>
        </p:txBody>
      </p:sp>
    </p:spTree>
    <p:extLst>
      <p:ext uri="{BB962C8B-B14F-4D97-AF65-F5344CB8AC3E}">
        <p14:creationId xmlns:p14="http://schemas.microsoft.com/office/powerpoint/2010/main" val="28614469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Imagine</a:t>
            </a:r>
            <a:r>
              <a:rPr lang="en-US" baseline="0" dirty="0" smtClean="0"/>
              <a:t> being communications consultant for your entire organization. Not just one department. </a:t>
            </a:r>
          </a:p>
          <a:p>
            <a:endParaRPr lang="en-US" baseline="0" dirty="0" smtClean="0"/>
          </a:p>
          <a:p>
            <a:r>
              <a:rPr lang="en-US" baseline="0" dirty="0" smtClean="0"/>
              <a:t>Understand that most people have jobs other than communicating to the public, and that the services they provide are the reason your organization exists. It is your job to communicate that value to your audience. </a:t>
            </a:r>
          </a:p>
          <a:p>
            <a:endParaRPr lang="en-US" baseline="0" dirty="0" smtClean="0"/>
          </a:p>
        </p:txBody>
      </p:sp>
      <p:sp>
        <p:nvSpPr>
          <p:cNvPr id="4" name="Slide Number Placeholder 3"/>
          <p:cNvSpPr>
            <a:spLocks noGrp="1"/>
          </p:cNvSpPr>
          <p:nvPr>
            <p:ph type="sldNum" sz="quarter" idx="10"/>
          </p:nvPr>
        </p:nvSpPr>
        <p:spPr/>
        <p:txBody>
          <a:bodyPr/>
          <a:lstStyle/>
          <a:p>
            <a:fld id="{82E9C752-75AB-B343-99EC-BFE6EBF2BEE8}" type="slidenum">
              <a:rPr lang="en-US" smtClean="0"/>
              <a:t>37</a:t>
            </a:fld>
            <a:endParaRPr lang="en-US"/>
          </a:p>
        </p:txBody>
      </p:sp>
    </p:spTree>
    <p:extLst>
      <p:ext uri="{BB962C8B-B14F-4D97-AF65-F5344CB8AC3E}">
        <p14:creationId xmlns:p14="http://schemas.microsoft.com/office/powerpoint/2010/main" val="267338054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a large organization you may have multiple audiences. You may uncover situations</a:t>
            </a:r>
            <a:r>
              <a:rPr lang="en-US" baseline="0" dirty="0" smtClean="0"/>
              <a:t> where sweeping business goals don’t really support specific audiences. </a:t>
            </a:r>
          </a:p>
          <a:p>
            <a:endParaRPr lang="en-US" baseline="0" dirty="0" smtClean="0"/>
          </a:p>
          <a:p>
            <a:r>
              <a:rPr lang="en-US" baseline="0" dirty="0" smtClean="0"/>
              <a:t>You have the pleasure of walking the tightrope between the ‘big picture’ business goals and the effects those goals will have on the stakeholders with different needs and interests.</a:t>
            </a:r>
            <a:endParaRPr lang="en-US" dirty="0"/>
          </a:p>
        </p:txBody>
      </p:sp>
      <p:sp>
        <p:nvSpPr>
          <p:cNvPr id="4" name="Slide Number Placeholder 3"/>
          <p:cNvSpPr>
            <a:spLocks noGrp="1"/>
          </p:cNvSpPr>
          <p:nvPr>
            <p:ph type="sldNum" sz="quarter" idx="10"/>
          </p:nvPr>
        </p:nvSpPr>
        <p:spPr/>
        <p:txBody>
          <a:bodyPr/>
          <a:lstStyle/>
          <a:p>
            <a:fld id="{82E9C752-75AB-B343-99EC-BFE6EBF2BEE8}" type="slidenum">
              <a:rPr lang="en-US" smtClean="0"/>
              <a:t>38</a:t>
            </a:fld>
            <a:endParaRPr lang="en-US"/>
          </a:p>
        </p:txBody>
      </p:sp>
    </p:spTree>
    <p:extLst>
      <p:ext uri="{BB962C8B-B14F-4D97-AF65-F5344CB8AC3E}">
        <p14:creationId xmlns:p14="http://schemas.microsoft.com/office/powerpoint/2010/main" val="344542975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Paper/20</a:t>
            </a:r>
            <a:r>
              <a:rPr lang="en-US" baseline="30000" dirty="0" smtClean="0"/>
              <a:t>th</a:t>
            </a:r>
            <a:r>
              <a:rPr lang="en-US" dirty="0" smtClean="0"/>
              <a:t> century,</a:t>
            </a:r>
            <a:r>
              <a:rPr lang="en-US" baseline="0" dirty="0" smtClean="0"/>
              <a:t> trying to translate that onto websites because “we need a website”</a:t>
            </a:r>
          </a:p>
          <a:p>
            <a:pPr marL="171450" indent="-171450">
              <a:buFontTx/>
              <a:buChar char="-"/>
            </a:pPr>
            <a:r>
              <a:rPr lang="en-US" baseline="0" dirty="0" smtClean="0"/>
              <a:t>Start to move people away from print-first thinking, which just does not translate well to the web.</a:t>
            </a:r>
          </a:p>
          <a:p>
            <a:pPr marL="171450" indent="-171450">
              <a:buFontTx/>
              <a:buChar char="-"/>
            </a:pPr>
            <a:r>
              <a:rPr lang="en-US" baseline="0" dirty="0" smtClean="0"/>
              <a:t>Identify some of the sticking points in your own organization, as well as some potential allies and champions. </a:t>
            </a:r>
          </a:p>
          <a:p>
            <a:pPr marL="171450" indent="-171450">
              <a:buFontTx/>
              <a:buChar char="-"/>
            </a:pPr>
            <a:r>
              <a:rPr lang="en-US" baseline="0" dirty="0" smtClean="0"/>
              <a:t>And realize this might take a while.</a:t>
            </a:r>
          </a:p>
          <a:p>
            <a:pPr marL="0" indent="0">
              <a:buFontTx/>
              <a:buNone/>
            </a:pPr>
            <a:endParaRPr lang="en-US" dirty="0"/>
          </a:p>
        </p:txBody>
      </p:sp>
      <p:sp>
        <p:nvSpPr>
          <p:cNvPr id="4" name="Slide Number Placeholder 3"/>
          <p:cNvSpPr>
            <a:spLocks noGrp="1"/>
          </p:cNvSpPr>
          <p:nvPr>
            <p:ph type="sldNum" sz="quarter" idx="10"/>
          </p:nvPr>
        </p:nvSpPr>
        <p:spPr/>
        <p:txBody>
          <a:bodyPr/>
          <a:lstStyle/>
          <a:p>
            <a:fld id="{82E9C752-75AB-B343-99EC-BFE6EBF2BEE8}" type="slidenum">
              <a:rPr lang="en-US" smtClean="0"/>
              <a:t>39</a:t>
            </a:fld>
            <a:endParaRPr lang="en-US"/>
          </a:p>
        </p:txBody>
      </p:sp>
    </p:spTree>
    <p:extLst>
      <p:ext uri="{BB962C8B-B14F-4D97-AF65-F5344CB8AC3E}">
        <p14:creationId xmlns:p14="http://schemas.microsoft.com/office/powerpoint/2010/main" val="76918243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Establish trust with those</a:t>
            </a:r>
            <a:r>
              <a:rPr lang="en-US" baseline="0" dirty="0" smtClean="0"/>
              <a:t> above and below you.</a:t>
            </a:r>
          </a:p>
          <a:p>
            <a:endParaRPr lang="en-US" baseline="0" dirty="0" smtClean="0"/>
          </a:p>
          <a:p>
            <a:r>
              <a:rPr lang="en-US" baseline="0" dirty="0" smtClean="0"/>
              <a:t>It isn’t enough to be a vigorous or rabid content advocate. </a:t>
            </a:r>
          </a:p>
          <a:p>
            <a:endParaRPr lang="en-US" baseline="0" dirty="0" smtClean="0"/>
          </a:p>
          <a:p>
            <a:r>
              <a:rPr lang="en-US" baseline="0" dirty="0" smtClean="0"/>
              <a:t>You need to demonstrate you care about what your organization does, articulate that you are interested in and understand the challenges that your colleagues face. Not just your bosses. Put yourself in the shoes of the engineer, the accountant, the IT specialist, the janitor, and try to get a sense of what they are going through and how content can make their lives easier.</a:t>
            </a:r>
            <a:endParaRPr lang="en-US" dirty="0"/>
          </a:p>
        </p:txBody>
      </p:sp>
      <p:sp>
        <p:nvSpPr>
          <p:cNvPr id="4" name="Slide Number Placeholder 3"/>
          <p:cNvSpPr>
            <a:spLocks noGrp="1"/>
          </p:cNvSpPr>
          <p:nvPr>
            <p:ph type="sldNum" sz="quarter" idx="10"/>
          </p:nvPr>
        </p:nvSpPr>
        <p:spPr/>
        <p:txBody>
          <a:bodyPr/>
          <a:lstStyle/>
          <a:p>
            <a:fld id="{82E9C752-75AB-B343-99EC-BFE6EBF2BEE8}" type="slidenum">
              <a:rPr lang="en-US" smtClean="0"/>
              <a:t>40</a:t>
            </a:fld>
            <a:endParaRPr lang="en-US"/>
          </a:p>
        </p:txBody>
      </p:sp>
    </p:spTree>
    <p:extLst>
      <p:ext uri="{BB962C8B-B14F-4D97-AF65-F5344CB8AC3E}">
        <p14:creationId xmlns:p14="http://schemas.microsoft.com/office/powerpoint/2010/main" val="215280064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weave business</a:t>
            </a:r>
            <a:r>
              <a:rPr lang="en-US" baseline="0" dirty="0" smtClean="0"/>
              <a:t> goals into digital experiences. Convince the decision makers to take the time up front to make a plan that takes business goals directly from concept to execution.</a:t>
            </a:r>
            <a:endParaRPr lang="en-US" dirty="0"/>
          </a:p>
        </p:txBody>
      </p:sp>
      <p:sp>
        <p:nvSpPr>
          <p:cNvPr id="4" name="Slide Number Placeholder 3"/>
          <p:cNvSpPr>
            <a:spLocks noGrp="1"/>
          </p:cNvSpPr>
          <p:nvPr>
            <p:ph type="sldNum" sz="quarter" idx="10"/>
          </p:nvPr>
        </p:nvSpPr>
        <p:spPr/>
        <p:txBody>
          <a:bodyPr/>
          <a:lstStyle/>
          <a:p>
            <a:fld id="{82E9C752-75AB-B343-99EC-BFE6EBF2BEE8}" type="slidenum">
              <a:rPr lang="en-US" smtClean="0"/>
              <a:t>41</a:t>
            </a:fld>
            <a:endParaRPr lang="en-US"/>
          </a:p>
        </p:txBody>
      </p:sp>
    </p:spTree>
    <p:extLst>
      <p:ext uri="{BB962C8B-B14F-4D97-AF65-F5344CB8AC3E}">
        <p14:creationId xmlns:p14="http://schemas.microsoft.com/office/powerpoint/2010/main" val="34954785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Explain</a:t>
            </a:r>
            <a:r>
              <a:rPr lang="en-US" baseline="0" dirty="0" smtClean="0"/>
              <a:t> the relationship between the UX and content. </a:t>
            </a:r>
          </a:p>
          <a:p>
            <a:endParaRPr lang="en-US" baseline="0" dirty="0" smtClean="0"/>
          </a:p>
          <a:p>
            <a:r>
              <a:rPr lang="en-US" baseline="0" dirty="0" smtClean="0"/>
              <a:t>The content is the raw material </a:t>
            </a:r>
            <a:r>
              <a:rPr lang="en-US" baseline="0" dirty="0" smtClean="0"/>
              <a:t>for </a:t>
            </a:r>
            <a:r>
              <a:rPr lang="en-US" baseline="0" dirty="0" smtClean="0"/>
              <a:t>the experience, remember? Their digital solutions will shine much more brightly if they respond directly to the actual content.</a:t>
            </a:r>
            <a:endParaRPr lang="en-US" dirty="0"/>
          </a:p>
        </p:txBody>
      </p:sp>
      <p:sp>
        <p:nvSpPr>
          <p:cNvPr id="4" name="Slide Number Placeholder 3"/>
          <p:cNvSpPr>
            <a:spLocks noGrp="1"/>
          </p:cNvSpPr>
          <p:nvPr>
            <p:ph type="sldNum" sz="quarter" idx="10"/>
          </p:nvPr>
        </p:nvSpPr>
        <p:spPr/>
        <p:txBody>
          <a:bodyPr/>
          <a:lstStyle/>
          <a:p>
            <a:fld id="{82E9C752-75AB-B343-99EC-BFE6EBF2BEE8}" type="slidenum">
              <a:rPr lang="en-US" smtClean="0"/>
              <a:t>42</a:t>
            </a:fld>
            <a:endParaRPr lang="en-US"/>
          </a:p>
        </p:txBody>
      </p:sp>
    </p:spTree>
    <p:extLst>
      <p:ext uri="{BB962C8B-B14F-4D97-AF65-F5344CB8AC3E}">
        <p14:creationId xmlns:p14="http://schemas.microsoft.com/office/powerpoint/2010/main" val="291620304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Remember? Save money,</a:t>
            </a:r>
            <a:r>
              <a:rPr lang="en-US" baseline="0" dirty="0" smtClean="0"/>
              <a:t> better user experience, smoother internal processes.</a:t>
            </a:r>
            <a:endParaRPr lang="en-US" dirty="0"/>
          </a:p>
        </p:txBody>
      </p:sp>
      <p:sp>
        <p:nvSpPr>
          <p:cNvPr id="4" name="Slide Number Placeholder 3"/>
          <p:cNvSpPr>
            <a:spLocks noGrp="1"/>
          </p:cNvSpPr>
          <p:nvPr>
            <p:ph type="sldNum" sz="quarter" idx="10"/>
          </p:nvPr>
        </p:nvSpPr>
        <p:spPr/>
        <p:txBody>
          <a:bodyPr/>
          <a:lstStyle/>
          <a:p>
            <a:fld id="{82E9C752-75AB-B343-99EC-BFE6EBF2BEE8}" type="slidenum">
              <a:rPr lang="en-US" smtClean="0"/>
              <a:t>45</a:t>
            </a:fld>
            <a:endParaRPr lang="en-US"/>
          </a:p>
        </p:txBody>
      </p:sp>
    </p:spTree>
    <p:extLst>
      <p:ext uri="{BB962C8B-B14F-4D97-AF65-F5344CB8AC3E}">
        <p14:creationId xmlns:p14="http://schemas.microsoft.com/office/powerpoint/2010/main" val="310419076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Intelligent Content: “Content with superpowers”. It</a:t>
            </a:r>
            <a:r>
              <a:rPr lang="en-US" baseline="0" dirty="0" smtClean="0"/>
              <a:t> is not limited to one purpose, technology or output. It’s content that’s designed and constructed to be modular, structurally rich, and semantically aware, and therefore to be discoverable, reusable, reconfigurable and adaptable.</a:t>
            </a:r>
            <a:endParaRPr lang="en-US" dirty="0"/>
          </a:p>
        </p:txBody>
      </p:sp>
      <p:sp>
        <p:nvSpPr>
          <p:cNvPr id="4" name="Slide Number Placeholder 3"/>
          <p:cNvSpPr>
            <a:spLocks noGrp="1"/>
          </p:cNvSpPr>
          <p:nvPr>
            <p:ph type="sldNum" sz="quarter" idx="10"/>
          </p:nvPr>
        </p:nvSpPr>
        <p:spPr/>
        <p:txBody>
          <a:bodyPr/>
          <a:lstStyle/>
          <a:p>
            <a:fld id="{82E9C752-75AB-B343-99EC-BFE6EBF2BEE8}" type="slidenum">
              <a:rPr lang="en-US" smtClean="0"/>
              <a:t>46</a:t>
            </a:fld>
            <a:endParaRPr lang="en-US"/>
          </a:p>
        </p:txBody>
      </p:sp>
    </p:spTree>
    <p:extLst>
      <p:ext uri="{BB962C8B-B14F-4D97-AF65-F5344CB8AC3E}">
        <p14:creationId xmlns:p14="http://schemas.microsoft.com/office/powerpoint/2010/main" val="11553435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Earlier this year I attended the Intelligent Content Conference. Learned that these issues are common throughout the content world.</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Refreshing to be at the cutting edge of content innovation. They are coining new phrases and positions, such as ‘content engineering’ and predicting the rise of Chief Content Officers at the executive level of corporations. </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But they are also still talking about how to overcome limiting attitudes about content.</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Let’s look at some faulty assumptions about content that </a:t>
            </a:r>
            <a:r>
              <a:rPr lang="en-US" baseline="0" dirty="0" smtClean="0"/>
              <a:t>I have encountered in the digital design world. This may help those of you who don’t live and breathe content to think about it differently. And </a:t>
            </a:r>
            <a:r>
              <a:rPr lang="en-US" baseline="0" dirty="0" smtClean="0"/>
              <a:t>for those of you who are immersed in content, I hope to offer some suggestions on how to shift the perspective of those around you who may not yet realize that in most situations, content really is king.</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So using best practices in web writing style, I’m going to give you the </a:t>
            </a:r>
            <a:r>
              <a:rPr lang="en-US" baseline="0" dirty="0" err="1" smtClean="0"/>
              <a:t>punchline</a:t>
            </a:r>
            <a:r>
              <a:rPr lang="en-US" baseline="0" dirty="0" smtClean="0"/>
              <a:t> </a:t>
            </a:r>
            <a:r>
              <a:rPr lang="en-US" baseline="0" dirty="0" smtClean="0"/>
              <a:t>first. This will also allow anyone who wants to leave before my talk is done, which Collin </a:t>
            </a:r>
            <a:r>
              <a:rPr lang="en-US" baseline="0" dirty="0" err="1" smtClean="0"/>
              <a:t>Douma</a:t>
            </a:r>
            <a:r>
              <a:rPr lang="en-US" baseline="0" dirty="0" smtClean="0"/>
              <a:t> encouraged everyone to do yesterday, to still get the most important point: </a:t>
            </a:r>
            <a:endParaRPr lang="en-US" dirty="0" smtClean="0"/>
          </a:p>
          <a:p>
            <a:endParaRPr lang="en-US" dirty="0"/>
          </a:p>
        </p:txBody>
      </p:sp>
      <p:sp>
        <p:nvSpPr>
          <p:cNvPr id="4" name="Slide Number Placeholder 3"/>
          <p:cNvSpPr>
            <a:spLocks noGrp="1"/>
          </p:cNvSpPr>
          <p:nvPr>
            <p:ph type="sldNum" sz="quarter" idx="10"/>
          </p:nvPr>
        </p:nvSpPr>
        <p:spPr/>
        <p:txBody>
          <a:bodyPr/>
          <a:lstStyle/>
          <a:p>
            <a:fld id="{82E9C752-75AB-B343-99EC-BFE6EBF2BEE8}" type="slidenum">
              <a:rPr lang="en-US" smtClean="0"/>
              <a:t>4</a:t>
            </a:fld>
            <a:endParaRPr lang="en-US"/>
          </a:p>
        </p:txBody>
      </p:sp>
    </p:spTree>
    <p:extLst>
      <p:ext uri="{BB962C8B-B14F-4D97-AF65-F5344CB8AC3E}">
        <p14:creationId xmlns:p14="http://schemas.microsoft.com/office/powerpoint/2010/main" val="39788788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E9C752-75AB-B343-99EC-BFE6EBF2BEE8}" type="slidenum">
              <a:rPr lang="en-US" smtClean="0"/>
              <a:t>5</a:t>
            </a:fld>
            <a:endParaRPr lang="en-US"/>
          </a:p>
        </p:txBody>
      </p:sp>
    </p:spTree>
    <p:extLst>
      <p:ext uri="{BB962C8B-B14F-4D97-AF65-F5344CB8AC3E}">
        <p14:creationId xmlns:p14="http://schemas.microsoft.com/office/powerpoint/2010/main" val="38119825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E9C752-75AB-B343-99EC-BFE6EBF2BEE8}" type="slidenum">
              <a:rPr lang="en-US" smtClean="0"/>
              <a:t>7</a:t>
            </a:fld>
            <a:endParaRPr lang="en-US"/>
          </a:p>
        </p:txBody>
      </p:sp>
    </p:spTree>
    <p:extLst>
      <p:ext uri="{BB962C8B-B14F-4D97-AF65-F5344CB8AC3E}">
        <p14:creationId xmlns:p14="http://schemas.microsoft.com/office/powerpoint/2010/main" val="33584751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Tell Paula Land story.</a:t>
            </a:r>
          </a:p>
          <a:p>
            <a:endParaRPr lang="en-US" dirty="0" smtClean="0"/>
          </a:p>
          <a:p>
            <a:r>
              <a:rPr lang="en-US" dirty="0" smtClean="0"/>
              <a:t>Let’s look at some of the</a:t>
            </a:r>
            <a:r>
              <a:rPr lang="en-US" baseline="0" dirty="0" smtClean="0"/>
              <a:t> assumptions about content, some of the reasons it’s hard to make a change, steps to become more content driven, and ways to introduce that change to your organization.</a:t>
            </a:r>
            <a:endParaRPr lang="en-US" dirty="0"/>
          </a:p>
        </p:txBody>
      </p:sp>
      <p:sp>
        <p:nvSpPr>
          <p:cNvPr id="4" name="Slide Number Placeholder 3"/>
          <p:cNvSpPr>
            <a:spLocks noGrp="1"/>
          </p:cNvSpPr>
          <p:nvPr>
            <p:ph type="sldNum" sz="quarter" idx="10"/>
          </p:nvPr>
        </p:nvSpPr>
        <p:spPr/>
        <p:txBody>
          <a:bodyPr/>
          <a:lstStyle/>
          <a:p>
            <a:fld id="{82E9C752-75AB-B343-99EC-BFE6EBF2BEE8}" type="slidenum">
              <a:rPr lang="en-US" smtClean="0"/>
              <a:t>8</a:t>
            </a:fld>
            <a:endParaRPr lang="en-US"/>
          </a:p>
        </p:txBody>
      </p:sp>
    </p:spTree>
    <p:extLst>
      <p:ext uri="{BB962C8B-B14F-4D97-AF65-F5344CB8AC3E}">
        <p14:creationId xmlns:p14="http://schemas.microsoft.com/office/powerpoint/2010/main" val="16752334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YasTech</a:t>
            </a:r>
            <a:r>
              <a:rPr lang="en-US" baseline="0" dirty="0" smtClean="0"/>
              <a:t> Example</a:t>
            </a:r>
            <a:endParaRPr lang="en-US" dirty="0"/>
          </a:p>
        </p:txBody>
      </p:sp>
      <p:sp>
        <p:nvSpPr>
          <p:cNvPr id="4" name="Slide Number Placeholder 3"/>
          <p:cNvSpPr>
            <a:spLocks noGrp="1"/>
          </p:cNvSpPr>
          <p:nvPr>
            <p:ph type="sldNum" sz="quarter" idx="10"/>
          </p:nvPr>
        </p:nvSpPr>
        <p:spPr/>
        <p:txBody>
          <a:bodyPr/>
          <a:lstStyle/>
          <a:p>
            <a:fld id="{82E9C752-75AB-B343-99EC-BFE6EBF2BEE8}" type="slidenum">
              <a:rPr lang="en-US" smtClean="0"/>
              <a:t>9</a:t>
            </a:fld>
            <a:endParaRPr lang="en-US"/>
          </a:p>
        </p:txBody>
      </p:sp>
    </p:spTree>
    <p:extLst>
      <p:ext uri="{BB962C8B-B14F-4D97-AF65-F5344CB8AC3E}">
        <p14:creationId xmlns:p14="http://schemas.microsoft.com/office/powerpoint/2010/main" val="24618977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ESTI</a:t>
            </a:r>
          </a:p>
          <a:p>
            <a:endParaRPr lang="en-US" dirty="0" smtClean="0"/>
          </a:p>
          <a:p>
            <a:r>
              <a:rPr lang="en-US" dirty="0" smtClean="0"/>
              <a:t>fields</a:t>
            </a:r>
            <a:endParaRPr lang="en-US" dirty="0"/>
          </a:p>
        </p:txBody>
      </p:sp>
      <p:sp>
        <p:nvSpPr>
          <p:cNvPr id="4" name="Slide Number Placeholder 3"/>
          <p:cNvSpPr>
            <a:spLocks noGrp="1"/>
          </p:cNvSpPr>
          <p:nvPr>
            <p:ph type="sldNum" sz="quarter" idx="10"/>
          </p:nvPr>
        </p:nvSpPr>
        <p:spPr/>
        <p:txBody>
          <a:bodyPr/>
          <a:lstStyle/>
          <a:p>
            <a:fld id="{82E9C752-75AB-B343-99EC-BFE6EBF2BEE8}" type="slidenum">
              <a:rPr lang="en-US" smtClean="0"/>
              <a:t>12</a:t>
            </a:fld>
            <a:endParaRPr lang="en-US"/>
          </a:p>
        </p:txBody>
      </p:sp>
    </p:spTree>
    <p:extLst>
      <p:ext uri="{BB962C8B-B14F-4D97-AF65-F5344CB8AC3E}">
        <p14:creationId xmlns:p14="http://schemas.microsoft.com/office/powerpoint/2010/main" val="15523837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 Id="rId3"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en-CA" smtClean="0"/>
              <a:t>Click to edit Master title style</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B7C3F878-F5E8-489B-AC8A-64F2A7E22C28}" type="datetimeFigureOut">
              <a:rPr lang="en-US" smtClean="0"/>
              <a:pPr/>
              <a:t>15-06-19</a:t>
            </a:fld>
            <a:endParaRPr lang="en-US"/>
          </a:p>
        </p:txBody>
      </p:sp>
      <p:sp>
        <p:nvSpPr>
          <p:cNvPr id="5" name="Footer Placeholder 4"/>
          <p:cNvSpPr>
            <a:spLocks noGrp="1"/>
          </p:cNvSpPr>
          <p:nvPr>
            <p:ph type="ftr" sz="quarter" idx="11"/>
          </p:nvPr>
        </p:nvSpPr>
        <p:spPr>
          <a:xfrm>
            <a:off x="1174044" y="5357592"/>
            <a:ext cx="5034845" cy="365125"/>
          </a:xfrm>
        </p:spPr>
        <p:txBody>
          <a:bodyPr/>
          <a:lstStyle/>
          <a:p>
            <a:endParaRPr lang="en-US" dirty="0"/>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651FC063-5EA9-49AF-AFAF-D68C9E82B23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B7C3F878-F5E8-489B-AC8A-64F2A7E22C28}" type="datetimeFigureOut">
              <a:rPr lang="en-US" smtClean="0"/>
              <a:pPr/>
              <a:t>15-06-19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FC063-5EA9-49AF-AFAF-D68C9E82B23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n-CA" smtClean="0"/>
              <a:t>Click to edit Master title style</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B7C3F878-F5E8-489B-AC8A-64F2A7E22C28}" type="datetimeFigureOut">
              <a:rPr lang="en-US" smtClean="0"/>
              <a:pPr/>
              <a:t>15-06-19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FC063-5EA9-49AF-AFAF-D68C9E82B23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p:txBody>
          <a:bodyPr/>
          <a:lstStyle/>
          <a:p>
            <a:fld id="{B7C3F878-F5E8-489B-AC8A-64F2A7E22C28}" type="datetimeFigureOut">
              <a:rPr lang="en-US" smtClean="0"/>
              <a:pPr/>
              <a:t>15-06-19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FC063-5EA9-49AF-AFAF-D68C9E82B23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n-CA" smtClean="0"/>
              <a:t>Click to edit Master title style</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p:txBody>
          <a:bodyPr/>
          <a:lstStyle/>
          <a:p>
            <a:fld id="{B7C3F878-F5E8-489B-AC8A-64F2A7E22C28}" type="datetimeFigureOut">
              <a:rPr lang="en-US" smtClean="0"/>
              <a:pPr/>
              <a:t>15-06-19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FC063-5EA9-49AF-AFAF-D68C9E82B23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5" name="Date Placeholder 4"/>
          <p:cNvSpPr>
            <a:spLocks noGrp="1"/>
          </p:cNvSpPr>
          <p:nvPr>
            <p:ph type="dt" sz="half" idx="10"/>
          </p:nvPr>
        </p:nvSpPr>
        <p:spPr/>
        <p:txBody>
          <a:bodyPr/>
          <a:lstStyle/>
          <a:p>
            <a:fld id="{B7C3F878-F5E8-489B-AC8A-64F2A7E22C28}" type="datetimeFigureOut">
              <a:rPr lang="en-US" smtClean="0"/>
              <a:pPr/>
              <a:t>15-06-19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1FC063-5EA9-49AF-AFAF-D68C9E82B23B}" type="slidenum">
              <a:rPr lang="en-US" smtClean="0"/>
              <a:pPr/>
              <a:t>‹#›</a:t>
            </a:fld>
            <a:endParaRPr lang="en-US"/>
          </a:p>
        </p:txBody>
      </p:sp>
      <p:sp>
        <p:nvSpPr>
          <p:cNvPr id="9" name="Content Placeholder 8"/>
          <p:cNvSpPr>
            <a:spLocks noGrp="1"/>
          </p:cNvSpPr>
          <p:nvPr>
            <p:ph sz="quarter" idx="13"/>
          </p:nvPr>
        </p:nvSpPr>
        <p:spPr>
          <a:xfrm>
            <a:off x="1298448" y="2121407"/>
            <a:ext cx="3200400" cy="3602736"/>
          </a:xfrm>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7" name="Date Placeholder 6"/>
          <p:cNvSpPr>
            <a:spLocks noGrp="1"/>
          </p:cNvSpPr>
          <p:nvPr>
            <p:ph type="dt" sz="half" idx="10"/>
          </p:nvPr>
        </p:nvSpPr>
        <p:spPr/>
        <p:txBody>
          <a:bodyPr/>
          <a:lstStyle/>
          <a:p>
            <a:fld id="{B7C3F878-F5E8-489B-AC8A-64F2A7E22C28}" type="datetimeFigureOut">
              <a:rPr lang="en-US" smtClean="0"/>
              <a:pPr/>
              <a:t>15-06-19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1FC063-5EA9-49AF-AFAF-D68C9E82B23B}" type="slidenum">
              <a:rPr lang="en-US" smtClean="0"/>
              <a:pPr/>
              <a:t>‹#›</a:t>
            </a:fld>
            <a:endParaRPr lang="en-US"/>
          </a:p>
        </p:txBody>
      </p:sp>
      <p:sp>
        <p:nvSpPr>
          <p:cNvPr id="11" name="Content Placeholder 10"/>
          <p:cNvSpPr>
            <a:spLocks noGrp="1"/>
          </p:cNvSpPr>
          <p:nvPr>
            <p:ph sz="quarter" idx="13"/>
          </p:nvPr>
        </p:nvSpPr>
        <p:spPr>
          <a:xfrm>
            <a:off x="1298448" y="2944368"/>
            <a:ext cx="3227832" cy="2779776"/>
          </a:xfrm>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Date Placeholder 2"/>
          <p:cNvSpPr>
            <a:spLocks noGrp="1"/>
          </p:cNvSpPr>
          <p:nvPr>
            <p:ph type="dt" sz="half" idx="10"/>
          </p:nvPr>
        </p:nvSpPr>
        <p:spPr/>
        <p:txBody>
          <a:bodyPr/>
          <a:lstStyle/>
          <a:p>
            <a:fld id="{B7C3F878-F5E8-489B-AC8A-64F2A7E22C28}" type="datetimeFigureOut">
              <a:rPr lang="en-US" smtClean="0"/>
              <a:pPr/>
              <a:t>15-06-19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1FC063-5EA9-49AF-AFAF-D68C9E82B23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C3F878-F5E8-489B-AC8A-64F2A7E22C28}" type="datetimeFigureOut">
              <a:rPr lang="en-US" smtClean="0"/>
              <a:pPr/>
              <a:t>15-06-19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1FC063-5EA9-49AF-AFAF-D68C9E82B23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en-CA" smtClean="0"/>
              <a:t>Click to edit Master title style</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a:xfrm rot="60000">
            <a:off x="6341698" y="5885672"/>
            <a:ext cx="1213821" cy="365125"/>
          </a:xfrm>
        </p:spPr>
        <p:txBody>
          <a:bodyPr/>
          <a:lstStyle/>
          <a:p>
            <a:fld id="{B7C3F878-F5E8-489B-AC8A-64F2A7E22C28}" type="datetimeFigureOut">
              <a:rPr lang="en-US" smtClean="0"/>
              <a:pPr/>
              <a:t>15-06-19</a:t>
            </a:fld>
            <a:endParaRPr lang="en-US"/>
          </a:p>
        </p:txBody>
      </p:sp>
      <p:sp>
        <p:nvSpPr>
          <p:cNvPr id="6" name="Footer Placeholder 5"/>
          <p:cNvSpPr>
            <a:spLocks noGrp="1"/>
          </p:cNvSpPr>
          <p:nvPr>
            <p:ph type="ftr" sz="quarter" idx="11"/>
          </p:nvPr>
        </p:nvSpPr>
        <p:spPr>
          <a:xfrm rot="-60000">
            <a:off x="914554" y="5829261"/>
            <a:ext cx="3522607" cy="365125"/>
          </a:xfrm>
        </p:spPr>
        <p:txBody>
          <a:bodyPr/>
          <a:lstStyle/>
          <a:p>
            <a:endParaRPr lang="en-US" dirty="0"/>
          </a:p>
        </p:txBody>
      </p:sp>
      <p:sp>
        <p:nvSpPr>
          <p:cNvPr id="7" name="Slide Number Placeholder 6"/>
          <p:cNvSpPr>
            <a:spLocks noGrp="1"/>
          </p:cNvSpPr>
          <p:nvPr>
            <p:ph type="sldNum" sz="quarter" idx="12"/>
          </p:nvPr>
        </p:nvSpPr>
        <p:spPr>
          <a:xfrm rot="60000">
            <a:off x="7557313" y="5896961"/>
            <a:ext cx="554023" cy="365125"/>
          </a:xfrm>
        </p:spPr>
        <p:txBody>
          <a:bodyPr/>
          <a:lstStyle/>
          <a:p>
            <a:fld id="{651FC063-5EA9-49AF-AFAF-D68C9E82B23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n-CA" smtClean="0"/>
              <a:t>Click to edit Master title style</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a:xfrm rot="60000">
            <a:off x="6345936" y="5888737"/>
            <a:ext cx="1213821" cy="365125"/>
          </a:xfrm>
        </p:spPr>
        <p:txBody>
          <a:bodyPr/>
          <a:lstStyle/>
          <a:p>
            <a:fld id="{B7C3F878-F5E8-489B-AC8A-64F2A7E22C28}" type="datetimeFigureOut">
              <a:rPr lang="en-US" smtClean="0"/>
              <a:pPr/>
              <a:t>15-06-19</a:t>
            </a:fld>
            <a:endParaRPr lang="en-US"/>
          </a:p>
        </p:txBody>
      </p:sp>
      <p:sp>
        <p:nvSpPr>
          <p:cNvPr id="6" name="Footer Placeholder 5"/>
          <p:cNvSpPr>
            <a:spLocks noGrp="1"/>
          </p:cNvSpPr>
          <p:nvPr>
            <p:ph type="ftr" sz="quarter" idx="11"/>
          </p:nvPr>
        </p:nvSpPr>
        <p:spPr>
          <a:xfrm rot="-60000">
            <a:off x="914569" y="5831037"/>
            <a:ext cx="3319043" cy="365125"/>
          </a:xfrm>
        </p:spPr>
        <p:txBody>
          <a:bodyPr/>
          <a:lstStyle/>
          <a:p>
            <a:endParaRPr lang="en-US" dirty="0"/>
          </a:p>
        </p:txBody>
      </p:sp>
      <p:sp>
        <p:nvSpPr>
          <p:cNvPr id="7" name="Slide Number Placeholder 6"/>
          <p:cNvSpPr>
            <a:spLocks noGrp="1"/>
          </p:cNvSpPr>
          <p:nvPr>
            <p:ph type="sldNum" sz="quarter" idx="12"/>
          </p:nvPr>
        </p:nvSpPr>
        <p:spPr>
          <a:xfrm rot="60000">
            <a:off x="7562089" y="5900026"/>
            <a:ext cx="554023" cy="365125"/>
          </a:xfrm>
        </p:spPr>
        <p:txBody>
          <a:bodyPr/>
          <a:lstStyle/>
          <a:p>
            <a:fld id="{651FC063-5EA9-49AF-AFAF-D68C9E82B23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3.jpeg"/><Relationship Id="rId14" Type="http://schemas.openxmlformats.org/officeDocument/2006/relationships/image" Target="../media/image4.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en-CA" smtClean="0"/>
              <a:t>Click to edit Master title style</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B7C3F878-F5E8-489B-AC8A-64F2A7E22C28}" type="datetimeFigureOut">
              <a:rPr lang="en-US" smtClean="0"/>
              <a:pPr/>
              <a:t>15-06-19</a:t>
            </a:fld>
            <a:endParaRPr lang="en-US" dirty="0"/>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en-US" dirty="0"/>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651FC063-5EA9-49AF-AFAF-D68C9E82B23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9.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s>
</file>

<file path=ppt/slides/_rels/slide39.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Content </a:t>
            </a:r>
            <a:br>
              <a:rPr lang="en-US" dirty="0" smtClean="0"/>
            </a:br>
            <a:r>
              <a:rPr lang="en-US" dirty="0" smtClean="0"/>
              <a:t>Really IS King</a:t>
            </a:r>
            <a:endParaRPr lang="en-US" dirty="0"/>
          </a:p>
        </p:txBody>
      </p:sp>
      <p:sp>
        <p:nvSpPr>
          <p:cNvPr id="3" name="Subtitle 2"/>
          <p:cNvSpPr>
            <a:spLocks noGrp="1"/>
          </p:cNvSpPr>
          <p:nvPr>
            <p:ph type="subTitle" idx="1"/>
          </p:nvPr>
        </p:nvSpPr>
        <p:spPr/>
        <p:txBody>
          <a:bodyPr/>
          <a:lstStyle/>
          <a:p>
            <a:r>
              <a:rPr lang="en-US" dirty="0" smtClean="0"/>
              <a:t>Putting content first to create meaningful &amp; effective user experiences</a:t>
            </a:r>
            <a:endParaRPr lang="en-US" dirty="0"/>
          </a:p>
        </p:txBody>
      </p:sp>
    </p:spTree>
    <p:extLst>
      <p:ext uri="{BB962C8B-B14F-4D97-AF65-F5344CB8AC3E}">
        <p14:creationId xmlns:p14="http://schemas.microsoft.com/office/powerpoint/2010/main" val="1142975392"/>
      </p:ext>
    </p:extLst>
  </p:cSld>
  <p:clrMapOvr>
    <a:masterClrMapping/>
  </p:clrMapOvr>
  <mc:AlternateContent xmlns:mc="http://schemas.openxmlformats.org/markup-compatibility/2006" xmlns:p14="http://schemas.microsoft.com/office/powerpoint/2010/main">
    <mc:Choice Requires="p14">
      <p:transition spd="slow" p14:dur="2000" advTm="5563"/>
    </mc:Choice>
    <mc:Fallback xmlns="">
      <p:transition xmlns:p14="http://schemas.microsoft.com/office/powerpoint/2010/main" spd="slow" advTm="5563"/>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“Content precedes design. Design in the absence of content is not design. It is decoration.” </a:t>
            </a:r>
          </a:p>
        </p:txBody>
      </p:sp>
      <p:sp>
        <p:nvSpPr>
          <p:cNvPr id="3" name="Text Placeholder 2"/>
          <p:cNvSpPr>
            <a:spLocks noGrp="1"/>
          </p:cNvSpPr>
          <p:nvPr>
            <p:ph type="body" idx="1"/>
          </p:nvPr>
        </p:nvSpPr>
        <p:spPr/>
        <p:txBody>
          <a:bodyPr/>
          <a:lstStyle/>
          <a:p>
            <a:r>
              <a:rPr lang="en-US" dirty="0" smtClean="0"/>
              <a:t>—Jeffrey </a:t>
            </a:r>
            <a:r>
              <a:rPr lang="en-US" dirty="0" err="1"/>
              <a:t>Zeldman</a:t>
            </a:r>
            <a:r>
              <a:rPr lang="en-US" dirty="0"/>
              <a:t>, dubbed “King of Web Standards” by </a:t>
            </a:r>
            <a:r>
              <a:rPr lang="en-US" i="1" dirty="0"/>
              <a:t>Business Week</a:t>
            </a:r>
            <a:r>
              <a:rPr lang="en-US" dirty="0"/>
              <a:t>.</a:t>
            </a:r>
            <a:r>
              <a:rPr lang="en-CA" dirty="0"/>
              <a:t> </a:t>
            </a:r>
            <a:endParaRPr lang="en-US" dirty="0"/>
          </a:p>
        </p:txBody>
      </p:sp>
    </p:spTree>
    <p:extLst>
      <p:ext uri="{BB962C8B-B14F-4D97-AF65-F5344CB8AC3E}">
        <p14:creationId xmlns:p14="http://schemas.microsoft.com/office/powerpoint/2010/main" val="3977212261"/>
      </p:ext>
    </p:extLst>
  </p:cSld>
  <p:clrMapOvr>
    <a:masterClrMapping/>
  </p:clrMapOvr>
  <mc:AlternateContent xmlns:mc="http://schemas.openxmlformats.org/markup-compatibility/2006" xmlns:p14="http://schemas.microsoft.com/office/powerpoint/2010/main">
    <mc:Choice Requires="p14">
      <p:transition spd="slow" p14:dur="2000" advTm="27387"/>
    </mc:Choice>
    <mc:Fallback xmlns="">
      <p:transition xmlns:p14="http://schemas.microsoft.com/office/powerpoint/2010/main" spd="slow" advTm="27387"/>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2402" y="2565491"/>
            <a:ext cx="6254044" cy="1362075"/>
          </a:xfrm>
        </p:spPr>
        <p:txBody>
          <a:bodyPr>
            <a:normAutofit fontScale="90000"/>
          </a:bodyPr>
          <a:lstStyle/>
          <a:p>
            <a:r>
              <a:rPr lang="en-US" dirty="0" smtClean="0"/>
              <a:t/>
            </a:r>
            <a:br>
              <a:rPr lang="en-US" dirty="0" smtClean="0"/>
            </a:br>
            <a:r>
              <a:rPr lang="en-US" dirty="0" smtClean="0"/>
              <a:t/>
            </a:r>
            <a:br>
              <a:rPr lang="en-US" dirty="0" smtClean="0"/>
            </a:br>
            <a:r>
              <a:rPr lang="en-US" dirty="0"/>
              <a:t/>
            </a:r>
            <a:br>
              <a:rPr lang="en-US" dirty="0"/>
            </a:br>
            <a:r>
              <a:rPr lang="en-US" dirty="0" smtClean="0"/>
              <a:t>“</a:t>
            </a:r>
            <a:r>
              <a:rPr lang="en-US" dirty="0"/>
              <a:t>The fight between form and function is false. There is knowledge and the mechanisms needed to share knowledge.” </a:t>
            </a:r>
          </a:p>
        </p:txBody>
      </p:sp>
      <p:sp>
        <p:nvSpPr>
          <p:cNvPr id="3" name="Text Placeholder 2"/>
          <p:cNvSpPr>
            <a:spLocks noGrp="1"/>
          </p:cNvSpPr>
          <p:nvPr>
            <p:ph type="body" idx="1"/>
          </p:nvPr>
        </p:nvSpPr>
        <p:spPr>
          <a:xfrm>
            <a:off x="1444979" y="4188684"/>
            <a:ext cx="6231467" cy="1309511"/>
          </a:xfrm>
        </p:spPr>
        <p:txBody>
          <a:bodyPr/>
          <a:lstStyle/>
          <a:p>
            <a:r>
              <a:rPr lang="en-US" dirty="0" smtClean="0"/>
              <a:t>—Lisa </a:t>
            </a:r>
            <a:r>
              <a:rPr lang="en-US" dirty="0" err="1"/>
              <a:t>Welchman</a:t>
            </a:r>
            <a:r>
              <a:rPr lang="en-US" dirty="0" smtClean="0"/>
              <a:t>, </a:t>
            </a:r>
            <a:r>
              <a:rPr lang="en-US" i="1" dirty="0" smtClean="0"/>
              <a:t>Managing </a:t>
            </a:r>
            <a:r>
              <a:rPr lang="en-US" i="1" dirty="0"/>
              <a:t>Chaos: Digital Governance by </a:t>
            </a:r>
            <a:r>
              <a:rPr lang="en-US" i="1" dirty="0" smtClean="0"/>
              <a:t>Design</a:t>
            </a:r>
            <a:r>
              <a:rPr lang="en-CA" i="1" dirty="0" smtClean="0"/>
              <a:t> </a:t>
            </a:r>
            <a:endParaRPr lang="en-US" i="1" dirty="0"/>
          </a:p>
        </p:txBody>
      </p:sp>
    </p:spTree>
    <p:extLst>
      <p:ext uri="{BB962C8B-B14F-4D97-AF65-F5344CB8AC3E}">
        <p14:creationId xmlns:p14="http://schemas.microsoft.com/office/powerpoint/2010/main" val="2576395615"/>
      </p:ext>
    </p:extLst>
  </p:cSld>
  <p:clrMapOvr>
    <a:masterClrMapping/>
  </p:clrMapOvr>
  <mc:AlternateContent xmlns:mc="http://schemas.openxmlformats.org/markup-compatibility/2006" xmlns:p14="http://schemas.microsoft.com/office/powerpoint/2010/main">
    <mc:Choice Requires="p14">
      <p:transition spd="slow" p14:dur="2000" advTm="8851"/>
    </mc:Choice>
    <mc:Fallback xmlns="">
      <p:transition xmlns:p14="http://schemas.microsoft.com/office/powerpoint/2010/main" spd="slow" advTm="8851"/>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Assumption #2	</a:t>
            </a:r>
            <a:endParaRPr lang="en-US" dirty="0"/>
          </a:p>
        </p:txBody>
      </p:sp>
      <p:sp>
        <p:nvSpPr>
          <p:cNvPr id="3" name="Text Placeholder 2"/>
          <p:cNvSpPr>
            <a:spLocks noGrp="1"/>
          </p:cNvSpPr>
          <p:nvPr>
            <p:ph type="body" idx="1"/>
          </p:nvPr>
        </p:nvSpPr>
        <p:spPr/>
        <p:txBody>
          <a:bodyPr>
            <a:normAutofit/>
          </a:bodyPr>
          <a:lstStyle/>
          <a:p>
            <a:r>
              <a:rPr lang="en-US" sz="2800" dirty="0" smtClean="0"/>
              <a:t>Content is ‘just data.’</a:t>
            </a:r>
            <a:endParaRPr lang="en-US" sz="2800" dirty="0"/>
          </a:p>
        </p:txBody>
      </p:sp>
    </p:spTree>
    <p:extLst>
      <p:ext uri="{BB962C8B-B14F-4D97-AF65-F5344CB8AC3E}">
        <p14:creationId xmlns:p14="http://schemas.microsoft.com/office/powerpoint/2010/main" val="3872253701"/>
      </p:ext>
    </p:extLst>
  </p:cSld>
  <p:clrMapOvr>
    <a:masterClrMapping/>
  </p:clrMapOvr>
  <mc:AlternateContent xmlns:mc="http://schemas.openxmlformats.org/markup-compatibility/2006" xmlns:p14="http://schemas.microsoft.com/office/powerpoint/2010/main">
    <mc:Choice Requires="p14">
      <p:transition spd="slow" p14:dur="2000" advTm="74288"/>
    </mc:Choice>
    <mc:Fallback xmlns="">
      <p:transition xmlns:p14="http://schemas.microsoft.com/office/powerpoint/2010/main" spd="slow" advTm="74288"/>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 new digital product (website, app, etc.) is NOT an IT project. </a:t>
            </a:r>
            <a:endParaRPr lang="en-CA" dirty="0"/>
          </a:p>
        </p:txBody>
      </p:sp>
      <p:sp>
        <p:nvSpPr>
          <p:cNvPr id="3" name="Text Placeholder 2"/>
          <p:cNvSpPr>
            <a:spLocks noGrp="1"/>
          </p:cNvSpPr>
          <p:nvPr>
            <p:ph type="body" idx="1"/>
          </p:nvPr>
        </p:nvSpPr>
        <p:spPr/>
        <p:txBody>
          <a:bodyPr>
            <a:normAutofit fontScale="92500"/>
          </a:bodyPr>
          <a:lstStyle/>
          <a:p>
            <a:r>
              <a:rPr lang="en-US" sz="2800" dirty="0" smtClean="0"/>
              <a:t>“Don’t let the techies drive the bus.”</a:t>
            </a:r>
          </a:p>
          <a:p>
            <a:r>
              <a:rPr lang="en-US" dirty="0" smtClean="0"/>
              <a:t>—</a:t>
            </a:r>
            <a:r>
              <a:rPr lang="en-US" dirty="0" err="1" smtClean="0"/>
              <a:t>Rahel</a:t>
            </a:r>
            <a:r>
              <a:rPr lang="en-US" dirty="0" smtClean="0"/>
              <a:t> Anne Bailey, co-author of </a:t>
            </a:r>
            <a:r>
              <a:rPr lang="en-US" i="1" dirty="0" smtClean="0"/>
              <a:t>Content Strategy: Connecting the dots between business, brand and benefits </a:t>
            </a:r>
            <a:endParaRPr lang="en-US" dirty="0"/>
          </a:p>
        </p:txBody>
      </p:sp>
    </p:spTree>
    <p:extLst>
      <p:ext uri="{BB962C8B-B14F-4D97-AF65-F5344CB8AC3E}">
        <p14:creationId xmlns:p14="http://schemas.microsoft.com/office/powerpoint/2010/main" val="2762043757"/>
      </p:ext>
    </p:extLst>
  </p:cSld>
  <p:clrMapOvr>
    <a:masterClrMapping/>
  </p:clrMapOvr>
  <mc:AlternateContent xmlns:mc="http://schemas.openxmlformats.org/markup-compatibility/2006" xmlns:p14="http://schemas.microsoft.com/office/powerpoint/2010/main">
    <mc:Choice Requires="p14">
      <p:transition spd="slow" p14:dur="2000" advTm="89805"/>
    </mc:Choice>
    <mc:Fallback xmlns="">
      <p:transition xmlns:p14="http://schemas.microsoft.com/office/powerpoint/2010/main" spd="slow" advTm="89805"/>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Assumption #3</a:t>
            </a:r>
            <a:endParaRPr lang="en-US" dirty="0"/>
          </a:p>
        </p:txBody>
      </p:sp>
      <p:sp>
        <p:nvSpPr>
          <p:cNvPr id="3" name="Text Placeholder 2"/>
          <p:cNvSpPr>
            <a:spLocks noGrp="1"/>
          </p:cNvSpPr>
          <p:nvPr>
            <p:ph type="body" idx="1"/>
          </p:nvPr>
        </p:nvSpPr>
        <p:spPr/>
        <p:txBody>
          <a:bodyPr>
            <a:normAutofit/>
          </a:bodyPr>
          <a:lstStyle/>
          <a:p>
            <a:r>
              <a:rPr lang="en-US" sz="2800" dirty="0"/>
              <a:t>Content people are “creative” types.</a:t>
            </a:r>
          </a:p>
        </p:txBody>
      </p:sp>
    </p:spTree>
    <p:extLst>
      <p:ext uri="{BB962C8B-B14F-4D97-AF65-F5344CB8AC3E}">
        <p14:creationId xmlns:p14="http://schemas.microsoft.com/office/powerpoint/2010/main" val="2189056472"/>
      </p:ext>
    </p:extLst>
  </p:cSld>
  <p:clrMapOvr>
    <a:masterClrMapping/>
  </p:clrMapOvr>
  <mc:AlternateContent xmlns:mc="http://schemas.openxmlformats.org/markup-compatibility/2006" xmlns:p14="http://schemas.microsoft.com/office/powerpoint/2010/main">
    <mc:Choice Requires="p14">
      <p:transition spd="slow" p14:dur="2000" advTm="39118"/>
    </mc:Choice>
    <mc:Fallback xmlns="">
      <p:transition xmlns:p14="http://schemas.microsoft.com/office/powerpoint/2010/main" spd="slow" advTm="39118"/>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 people are “big picture” people</a:t>
            </a:r>
            <a:endParaRPr lang="en-US" dirty="0"/>
          </a:p>
        </p:txBody>
      </p:sp>
      <p:sp>
        <p:nvSpPr>
          <p:cNvPr id="3" name="Text Placeholder 2"/>
          <p:cNvSpPr>
            <a:spLocks noGrp="1"/>
          </p:cNvSpPr>
          <p:nvPr>
            <p:ph type="body" idx="1"/>
          </p:nvPr>
        </p:nvSpPr>
        <p:spPr/>
        <p:txBody>
          <a:bodyPr>
            <a:normAutofit/>
          </a:bodyPr>
          <a:lstStyle/>
          <a:p>
            <a:r>
              <a:rPr lang="en-US" sz="2800" dirty="0" smtClean="0"/>
              <a:t>…and so is your CEO/ED/president.</a:t>
            </a:r>
            <a:endParaRPr lang="en-US" sz="2800" dirty="0"/>
          </a:p>
        </p:txBody>
      </p:sp>
    </p:spTree>
    <p:extLst>
      <p:ext uri="{BB962C8B-B14F-4D97-AF65-F5344CB8AC3E}">
        <p14:creationId xmlns:p14="http://schemas.microsoft.com/office/powerpoint/2010/main" val="2378220813"/>
      </p:ext>
    </p:extLst>
  </p:cSld>
  <p:clrMapOvr>
    <a:masterClrMapping/>
  </p:clrMapOvr>
  <mc:AlternateContent xmlns:mc="http://schemas.openxmlformats.org/markup-compatibility/2006" xmlns:p14="http://schemas.microsoft.com/office/powerpoint/2010/main">
    <mc:Choice Requires="p14">
      <p:transition spd="slow" p14:dur="2000" advTm="38760"/>
    </mc:Choice>
    <mc:Fallback xmlns="">
      <p:transition xmlns:p14="http://schemas.microsoft.com/office/powerpoint/2010/main" spd="slow" advTm="38760"/>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Assumption #4</a:t>
            </a:r>
            <a:endParaRPr lang="en-US" dirty="0"/>
          </a:p>
        </p:txBody>
      </p:sp>
      <p:sp>
        <p:nvSpPr>
          <p:cNvPr id="3" name="Text Placeholder 2"/>
          <p:cNvSpPr>
            <a:spLocks noGrp="1"/>
          </p:cNvSpPr>
          <p:nvPr>
            <p:ph type="body" idx="1"/>
          </p:nvPr>
        </p:nvSpPr>
        <p:spPr/>
        <p:txBody>
          <a:bodyPr>
            <a:normAutofit/>
          </a:bodyPr>
          <a:lstStyle/>
          <a:p>
            <a:r>
              <a:rPr lang="en-US" sz="2800" dirty="0" smtClean="0"/>
              <a:t>“It’s JUST content.”</a:t>
            </a:r>
            <a:endParaRPr lang="en-US" sz="2800" dirty="0"/>
          </a:p>
        </p:txBody>
      </p:sp>
    </p:spTree>
    <p:extLst>
      <p:ext uri="{BB962C8B-B14F-4D97-AF65-F5344CB8AC3E}">
        <p14:creationId xmlns:p14="http://schemas.microsoft.com/office/powerpoint/2010/main" val="4101524289"/>
      </p:ext>
    </p:extLst>
  </p:cSld>
  <p:clrMapOvr>
    <a:masterClrMapping/>
  </p:clrMapOvr>
  <mc:AlternateContent xmlns:mc="http://schemas.openxmlformats.org/markup-compatibility/2006" xmlns:p14="http://schemas.microsoft.com/office/powerpoint/2010/main">
    <mc:Choice Requires="p14">
      <p:transition spd="slow" p14:dur="2000" advTm="92834"/>
    </mc:Choice>
    <mc:Fallback xmlns="">
      <p:transition xmlns:p14="http://schemas.microsoft.com/office/powerpoint/2010/main" spd="slow" advTm="92834"/>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4979" y="2685618"/>
            <a:ext cx="6254044" cy="1362075"/>
          </a:xfrm>
        </p:spPr>
        <p:txBody>
          <a:bodyPr>
            <a:normAutofit fontScale="90000"/>
          </a:bodyPr>
          <a:lstStyle/>
          <a:p>
            <a:r>
              <a:rPr lang="en-US" dirty="0"/>
              <a:t>“Content is the single most-used way of understanding an organization’s products or services, stories, and brand.”</a:t>
            </a:r>
            <a:r>
              <a:rPr lang="en-CA" dirty="0"/>
              <a:t> </a:t>
            </a:r>
            <a:endParaRPr lang="en-US" dirty="0"/>
          </a:p>
        </p:txBody>
      </p:sp>
      <p:sp>
        <p:nvSpPr>
          <p:cNvPr id="3" name="Text Placeholder 2"/>
          <p:cNvSpPr>
            <a:spLocks noGrp="1"/>
          </p:cNvSpPr>
          <p:nvPr>
            <p:ph type="body" idx="1"/>
          </p:nvPr>
        </p:nvSpPr>
        <p:spPr>
          <a:xfrm>
            <a:off x="1444979" y="4205844"/>
            <a:ext cx="6231467" cy="1309511"/>
          </a:xfrm>
        </p:spPr>
        <p:txBody>
          <a:bodyPr/>
          <a:lstStyle/>
          <a:p>
            <a:r>
              <a:rPr lang="en-US" dirty="0" smtClean="0"/>
              <a:t>—Scott Abel, “The Content Wrangler”</a:t>
            </a:r>
            <a:endParaRPr lang="en-US" dirty="0"/>
          </a:p>
        </p:txBody>
      </p:sp>
    </p:spTree>
    <p:extLst>
      <p:ext uri="{BB962C8B-B14F-4D97-AF65-F5344CB8AC3E}">
        <p14:creationId xmlns:p14="http://schemas.microsoft.com/office/powerpoint/2010/main" val="57705793"/>
      </p:ext>
    </p:extLst>
  </p:cSld>
  <p:clrMapOvr>
    <a:masterClrMapping/>
  </p:clrMapOvr>
  <mc:AlternateContent xmlns:mc="http://schemas.openxmlformats.org/markup-compatibility/2006" xmlns:p14="http://schemas.microsoft.com/office/powerpoint/2010/main">
    <mc:Choice Requires="p14">
      <p:transition spd="slow" p14:dur="2000" advTm="43889"/>
    </mc:Choice>
    <mc:Fallback xmlns="">
      <p:transition xmlns:p14="http://schemas.microsoft.com/office/powerpoint/2010/main" spd="slow" advTm="43889"/>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4979" y="2672159"/>
            <a:ext cx="6254044" cy="1362075"/>
          </a:xfrm>
        </p:spPr>
        <p:txBody>
          <a:bodyPr>
            <a:normAutofit fontScale="90000"/>
          </a:bodyPr>
          <a:lstStyle/>
          <a:p>
            <a:r>
              <a:rPr lang="en-US" dirty="0" smtClean="0"/>
              <a:t/>
            </a:r>
            <a:br>
              <a:rPr lang="en-US" dirty="0" smtClean="0"/>
            </a:br>
            <a:r>
              <a:rPr lang="en-US" dirty="0" smtClean="0"/>
              <a:t>Content </a:t>
            </a:r>
            <a:r>
              <a:rPr lang="en-US" dirty="0"/>
              <a:t>is an asset. </a:t>
            </a:r>
            <a:r>
              <a:rPr lang="en-US" dirty="0" smtClean="0"/>
              <a:t/>
            </a:r>
            <a:br>
              <a:rPr lang="en-US" dirty="0" smtClean="0"/>
            </a:br>
            <a:r>
              <a:rPr lang="en-US" dirty="0" smtClean="0"/>
              <a:t>It is a </a:t>
            </a:r>
            <a:r>
              <a:rPr lang="en-US" dirty="0"/>
              <a:t>product to be managed.</a:t>
            </a:r>
            <a:r>
              <a:rPr lang="en-CA" dirty="0"/>
              <a:t/>
            </a:r>
            <a:br>
              <a:rPr lang="en-CA" dirty="0"/>
            </a:br>
            <a:endParaRPr lang="en-US" dirty="0"/>
          </a:p>
        </p:txBody>
      </p:sp>
      <p:sp>
        <p:nvSpPr>
          <p:cNvPr id="3" name="Text Placeholder 2"/>
          <p:cNvSpPr>
            <a:spLocks noGrp="1"/>
          </p:cNvSpPr>
          <p:nvPr>
            <p:ph type="body" idx="1"/>
          </p:nvPr>
        </p:nvSpPr>
        <p:spPr>
          <a:xfrm>
            <a:off x="1456267" y="4034234"/>
            <a:ext cx="6231467" cy="1309511"/>
          </a:xfrm>
        </p:spPr>
        <p:txBody>
          <a:bodyPr/>
          <a:lstStyle/>
          <a:p>
            <a:endParaRPr lang="en-US" dirty="0"/>
          </a:p>
        </p:txBody>
      </p:sp>
    </p:spTree>
    <p:extLst>
      <p:ext uri="{BB962C8B-B14F-4D97-AF65-F5344CB8AC3E}">
        <p14:creationId xmlns:p14="http://schemas.microsoft.com/office/powerpoint/2010/main" val="2302803616"/>
      </p:ext>
    </p:extLst>
  </p:cSld>
  <p:clrMapOvr>
    <a:masterClrMapping/>
  </p:clrMapOvr>
  <mc:AlternateContent xmlns:mc="http://schemas.openxmlformats.org/markup-compatibility/2006" xmlns:p14="http://schemas.microsoft.com/office/powerpoint/2010/main">
    <mc:Choice Requires="p14">
      <p:transition spd="slow" p14:dur="2000" advTm="5674"/>
    </mc:Choice>
    <mc:Fallback xmlns="">
      <p:transition xmlns:p14="http://schemas.microsoft.com/office/powerpoint/2010/main" spd="slow" advTm="5674"/>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 is </a:t>
            </a:r>
            <a:br>
              <a:rPr lang="en-US" dirty="0" smtClean="0"/>
            </a:br>
            <a:r>
              <a:rPr lang="en-US" b="1" dirty="0" smtClean="0"/>
              <a:t>business critical.</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859598862"/>
      </p:ext>
    </p:extLst>
  </p:cSld>
  <p:clrMapOvr>
    <a:masterClrMapping/>
  </p:clrMapOvr>
  <mc:AlternateContent xmlns:mc="http://schemas.openxmlformats.org/markup-compatibility/2006" xmlns:p14="http://schemas.microsoft.com/office/powerpoint/2010/main">
    <mc:Choice Requires="p14">
      <p:transition spd="slow" p14:dur="2000" advTm="22261"/>
    </mc:Choice>
    <mc:Fallback xmlns="">
      <p:transition xmlns:p14="http://schemas.microsoft.com/office/powerpoint/2010/main" spd="slow" advTm="22261"/>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Lessons from 17 years in a content-driven design industry</a:t>
            </a:r>
            <a:endParaRPr lang="en-US" dirty="0"/>
          </a:p>
        </p:txBody>
      </p:sp>
      <p:sp>
        <p:nvSpPr>
          <p:cNvPr id="3" name="Subtitle 2"/>
          <p:cNvSpPr>
            <a:spLocks noGrp="1"/>
          </p:cNvSpPr>
          <p:nvPr>
            <p:ph idx="1"/>
          </p:nvPr>
        </p:nvSpPr>
        <p:spPr/>
        <p:txBody>
          <a:bodyPr/>
          <a:lstStyle/>
          <a:p>
            <a:r>
              <a:rPr lang="en-US" dirty="0" smtClean="0"/>
              <a:t> The ultimate goal is a meaningful visitor experience</a:t>
            </a:r>
          </a:p>
          <a:p>
            <a:r>
              <a:rPr lang="en-US" dirty="0"/>
              <a:t> </a:t>
            </a:r>
            <a:r>
              <a:rPr lang="en-US" dirty="0" smtClean="0"/>
              <a:t>Customize every project to tell the story that needs to be told</a:t>
            </a:r>
            <a:endParaRPr lang="en-US" dirty="0"/>
          </a:p>
        </p:txBody>
      </p:sp>
      <p:sp>
        <p:nvSpPr>
          <p:cNvPr id="4" name="Text Placeholder 3"/>
          <p:cNvSpPr>
            <a:spLocks noGrp="1"/>
          </p:cNvSpPr>
          <p:nvPr>
            <p:ph type="body" sz="half" idx="2"/>
          </p:nvPr>
        </p:nvSpPr>
        <p:spPr/>
        <p:txBody>
          <a:bodyPr/>
          <a:lstStyle/>
          <a:p>
            <a:endParaRPr lang="en-US" dirty="0"/>
          </a:p>
        </p:txBody>
      </p:sp>
    </p:spTree>
    <p:extLst>
      <p:ext uri="{BB962C8B-B14F-4D97-AF65-F5344CB8AC3E}">
        <p14:creationId xmlns:p14="http://schemas.microsoft.com/office/powerpoint/2010/main" val="796780156"/>
      </p:ext>
    </p:extLst>
  </p:cSld>
  <p:clrMapOvr>
    <a:masterClrMapping/>
  </p:clrMapOvr>
  <mc:AlternateContent xmlns:mc="http://schemas.openxmlformats.org/markup-compatibility/2006" xmlns:p14="http://schemas.microsoft.com/office/powerpoint/2010/main">
    <mc:Choice Requires="p14">
      <p:transition spd="slow" p14:dur="2000" advTm="85888"/>
    </mc:Choice>
    <mc:Fallback xmlns="">
      <p:transition xmlns:p14="http://schemas.microsoft.com/office/powerpoint/2010/main" spd="slow" advTm="85888"/>
    </mc:Fallback>
  </mc:AlternateContent>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Truth #1</a:t>
            </a:r>
            <a:endParaRPr lang="en-US" dirty="0"/>
          </a:p>
        </p:txBody>
      </p:sp>
      <p:sp>
        <p:nvSpPr>
          <p:cNvPr id="3" name="Text Placeholder 2"/>
          <p:cNvSpPr>
            <a:spLocks noGrp="1"/>
          </p:cNvSpPr>
          <p:nvPr>
            <p:ph type="body" idx="1"/>
          </p:nvPr>
        </p:nvSpPr>
        <p:spPr/>
        <p:txBody>
          <a:bodyPr>
            <a:normAutofit/>
          </a:bodyPr>
          <a:lstStyle/>
          <a:p>
            <a:r>
              <a:rPr lang="en-US" sz="2800" dirty="0" smtClean="0"/>
              <a:t>Content is messy.</a:t>
            </a:r>
            <a:endParaRPr lang="en-US" sz="2800" dirty="0"/>
          </a:p>
        </p:txBody>
      </p:sp>
    </p:spTree>
    <p:extLst>
      <p:ext uri="{BB962C8B-B14F-4D97-AF65-F5344CB8AC3E}">
        <p14:creationId xmlns:p14="http://schemas.microsoft.com/office/powerpoint/2010/main" val="1195487936"/>
      </p:ext>
    </p:extLst>
  </p:cSld>
  <p:clrMapOvr>
    <a:masterClrMapping/>
  </p:clrMapOvr>
  <mc:AlternateContent xmlns:mc="http://schemas.openxmlformats.org/markup-compatibility/2006" xmlns:p14="http://schemas.microsoft.com/office/powerpoint/2010/main">
    <mc:Choice Requires="p14">
      <p:transition spd="slow" p14:dur="2000" advTm="22766"/>
    </mc:Choice>
    <mc:Fallback xmlns="">
      <p:transition xmlns:p14="http://schemas.microsoft.com/office/powerpoint/2010/main" spd="slow" advTm="22766"/>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 live in the “</a:t>
            </a:r>
            <a:r>
              <a:rPr lang="en-US" dirty="0" err="1" smtClean="0"/>
              <a:t>marvellous</a:t>
            </a:r>
            <a:r>
              <a:rPr lang="en-US" dirty="0" smtClean="0"/>
              <a:t>, messy middle.”</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825552437"/>
      </p:ext>
    </p:extLst>
  </p:cSld>
  <p:clrMapOvr>
    <a:masterClrMapping/>
  </p:clrMapOvr>
  <mc:AlternateContent xmlns:mc="http://schemas.openxmlformats.org/markup-compatibility/2006" xmlns:p14="http://schemas.microsoft.com/office/powerpoint/2010/main">
    <mc:Choice Requires="p14">
      <p:transition spd="slow" p14:dur="2000" advTm="62031"/>
    </mc:Choice>
    <mc:Fallback xmlns="">
      <p:transition xmlns:p14="http://schemas.microsoft.com/office/powerpoint/2010/main" spd="slow" advTm="62031"/>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Truth #2</a:t>
            </a:r>
            <a:endParaRPr lang="en-US" dirty="0"/>
          </a:p>
        </p:txBody>
      </p:sp>
      <p:sp>
        <p:nvSpPr>
          <p:cNvPr id="3" name="Text Placeholder 2"/>
          <p:cNvSpPr>
            <a:spLocks noGrp="1"/>
          </p:cNvSpPr>
          <p:nvPr>
            <p:ph type="body" idx="1"/>
          </p:nvPr>
        </p:nvSpPr>
        <p:spPr/>
        <p:txBody>
          <a:bodyPr>
            <a:normAutofit/>
          </a:bodyPr>
          <a:lstStyle/>
          <a:p>
            <a:r>
              <a:rPr lang="en-US" sz="2800" dirty="0" smtClean="0"/>
              <a:t>Content is overwhelming.</a:t>
            </a:r>
            <a:endParaRPr lang="en-US" sz="2800" dirty="0"/>
          </a:p>
        </p:txBody>
      </p:sp>
    </p:spTree>
    <p:extLst>
      <p:ext uri="{BB962C8B-B14F-4D97-AF65-F5344CB8AC3E}">
        <p14:creationId xmlns:p14="http://schemas.microsoft.com/office/powerpoint/2010/main" val="887841990"/>
      </p:ext>
    </p:extLst>
  </p:cSld>
  <p:clrMapOvr>
    <a:masterClrMapping/>
  </p:clrMapOvr>
  <mc:AlternateContent xmlns:mc="http://schemas.openxmlformats.org/markup-compatibility/2006" xmlns:p14="http://schemas.microsoft.com/office/powerpoint/2010/main">
    <mc:Choice Requires="p14">
      <p:transition spd="slow" p14:dur="2000" advTm="87467"/>
    </mc:Choice>
    <mc:Fallback xmlns="">
      <p:transition xmlns:p14="http://schemas.microsoft.com/office/powerpoint/2010/main" spd="slow" advTm="87467"/>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can I say?</a:t>
            </a:r>
            <a:endParaRPr lang="en-US" dirty="0"/>
          </a:p>
        </p:txBody>
      </p:sp>
      <p:sp>
        <p:nvSpPr>
          <p:cNvPr id="3" name="Text Placeholder 2"/>
          <p:cNvSpPr>
            <a:spLocks noGrp="1"/>
          </p:cNvSpPr>
          <p:nvPr>
            <p:ph type="body" idx="1"/>
          </p:nvPr>
        </p:nvSpPr>
        <p:spPr/>
        <p:txBody>
          <a:bodyPr>
            <a:normAutofit/>
          </a:bodyPr>
          <a:lstStyle/>
          <a:p>
            <a:r>
              <a:rPr lang="en-US" sz="2800" dirty="0" smtClean="0"/>
              <a:t>Embrace the overwhelm.</a:t>
            </a:r>
            <a:endParaRPr lang="en-US" sz="2800" dirty="0"/>
          </a:p>
        </p:txBody>
      </p:sp>
    </p:spTree>
    <p:extLst>
      <p:ext uri="{BB962C8B-B14F-4D97-AF65-F5344CB8AC3E}">
        <p14:creationId xmlns:p14="http://schemas.microsoft.com/office/powerpoint/2010/main" val="1186576010"/>
      </p:ext>
    </p:extLst>
  </p:cSld>
  <p:clrMapOvr>
    <a:masterClrMapping/>
  </p:clrMapOvr>
  <mc:AlternateContent xmlns:mc="http://schemas.openxmlformats.org/markup-compatibility/2006" xmlns:p14="http://schemas.microsoft.com/office/powerpoint/2010/main">
    <mc:Choice Requires="p14">
      <p:transition spd="slow" p14:dur="2000" advTm="66841"/>
    </mc:Choice>
    <mc:Fallback xmlns="">
      <p:transition xmlns:p14="http://schemas.microsoft.com/office/powerpoint/2010/main" spd="slow" advTm="66841"/>
    </mc:Fallback>
  </mc:AlternateContent>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Truth #3</a:t>
            </a:r>
            <a:endParaRPr lang="en-US" dirty="0"/>
          </a:p>
        </p:txBody>
      </p:sp>
      <p:sp>
        <p:nvSpPr>
          <p:cNvPr id="3" name="Text Placeholder 2"/>
          <p:cNvSpPr>
            <a:spLocks noGrp="1"/>
          </p:cNvSpPr>
          <p:nvPr>
            <p:ph type="body" idx="1"/>
          </p:nvPr>
        </p:nvSpPr>
        <p:spPr/>
        <p:txBody>
          <a:bodyPr>
            <a:normAutofit/>
          </a:bodyPr>
          <a:lstStyle/>
          <a:p>
            <a:r>
              <a:rPr lang="en-US" sz="2800" dirty="0"/>
              <a:t>Content is everything, and exists in every medium.</a:t>
            </a:r>
          </a:p>
        </p:txBody>
      </p:sp>
    </p:spTree>
    <p:extLst>
      <p:ext uri="{BB962C8B-B14F-4D97-AF65-F5344CB8AC3E}">
        <p14:creationId xmlns:p14="http://schemas.microsoft.com/office/powerpoint/2010/main" val="48787633"/>
      </p:ext>
    </p:extLst>
  </p:cSld>
  <p:clrMapOvr>
    <a:masterClrMapping/>
  </p:clrMapOvr>
  <mc:AlternateContent xmlns:mc="http://schemas.openxmlformats.org/markup-compatibility/2006" xmlns:p14="http://schemas.microsoft.com/office/powerpoint/2010/main">
    <mc:Choice Requires="p14">
      <p:transition spd="slow" p14:dur="2000" advTm="52907"/>
    </mc:Choice>
    <mc:Fallback xmlns="">
      <p:transition xmlns:p14="http://schemas.microsoft.com/office/powerpoint/2010/main" spd="slow" advTm="52907"/>
    </mc:Fallback>
  </mc:AlternateContent>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be truly content first, be digital first…</a:t>
            </a:r>
            <a:endParaRPr lang="en-US" dirty="0"/>
          </a:p>
        </p:txBody>
      </p:sp>
      <p:sp>
        <p:nvSpPr>
          <p:cNvPr id="3" name="Text Placeholder 2"/>
          <p:cNvSpPr>
            <a:spLocks noGrp="1"/>
          </p:cNvSpPr>
          <p:nvPr>
            <p:ph type="body" idx="1"/>
          </p:nvPr>
        </p:nvSpPr>
        <p:spPr/>
        <p:txBody>
          <a:bodyPr>
            <a:normAutofit/>
          </a:bodyPr>
          <a:lstStyle/>
          <a:p>
            <a:r>
              <a:rPr lang="en-US" sz="2800" dirty="0" smtClean="0"/>
              <a:t>…or at least consider digital in your overall communications strategy.</a:t>
            </a:r>
            <a:endParaRPr lang="en-US" sz="2800" dirty="0"/>
          </a:p>
        </p:txBody>
      </p:sp>
    </p:spTree>
    <p:extLst>
      <p:ext uri="{BB962C8B-B14F-4D97-AF65-F5344CB8AC3E}">
        <p14:creationId xmlns:p14="http://schemas.microsoft.com/office/powerpoint/2010/main" val="2161145392"/>
      </p:ext>
    </p:extLst>
  </p:cSld>
  <p:clrMapOvr>
    <a:masterClrMapping/>
  </p:clrMapOvr>
  <mc:AlternateContent xmlns:mc="http://schemas.openxmlformats.org/markup-compatibility/2006" xmlns:p14="http://schemas.microsoft.com/office/powerpoint/2010/main">
    <mc:Choice Requires="p14">
      <p:transition spd="slow" p14:dur="2000" advTm="132178"/>
    </mc:Choice>
    <mc:Fallback xmlns="">
      <p:transition xmlns:p14="http://schemas.microsoft.com/office/powerpoint/2010/main" spd="slow" advTm="132178"/>
    </mc:Fallback>
  </mc:AlternateContent>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How to Become </a:t>
            </a:r>
            <a:br>
              <a:rPr lang="en-US" dirty="0" smtClean="0"/>
            </a:br>
            <a:r>
              <a:rPr lang="en-US" dirty="0" smtClean="0"/>
              <a:t>Content First</a:t>
            </a:r>
            <a:endParaRPr lang="en-US" dirty="0"/>
          </a:p>
        </p:txBody>
      </p:sp>
      <p:sp>
        <p:nvSpPr>
          <p:cNvPr id="7" name="Subtitle 6"/>
          <p:cNvSpPr>
            <a:spLocks noGrp="1"/>
          </p:cNvSpPr>
          <p:nvPr>
            <p:ph type="subTitle" idx="1"/>
          </p:nvPr>
        </p:nvSpPr>
        <p:spPr/>
        <p:txBody>
          <a:bodyPr/>
          <a:lstStyle/>
          <a:p>
            <a:endParaRPr lang="en-US"/>
          </a:p>
        </p:txBody>
      </p:sp>
    </p:spTree>
    <p:extLst>
      <p:ext uri="{BB962C8B-B14F-4D97-AF65-F5344CB8AC3E}">
        <p14:creationId xmlns:p14="http://schemas.microsoft.com/office/powerpoint/2010/main" val="3906853365"/>
      </p:ext>
    </p:extLst>
  </p:cSld>
  <p:clrMapOvr>
    <a:masterClrMapping/>
  </p:clrMapOvr>
  <mc:AlternateContent xmlns:mc="http://schemas.openxmlformats.org/markup-compatibility/2006" xmlns:p14="http://schemas.microsoft.com/office/powerpoint/2010/main">
    <mc:Choice Requires="p14">
      <p:transition spd="slow" p14:dur="2000" advTm="11973"/>
    </mc:Choice>
    <mc:Fallback xmlns="">
      <p:transition xmlns:p14="http://schemas.microsoft.com/office/powerpoint/2010/main" spd="slow" advTm="11973"/>
    </mc:Fallback>
  </mc:AlternateContent>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Content first starts with content strategy.</a:t>
            </a:r>
            <a:endParaRPr lang="en-US" dirty="0"/>
          </a:p>
        </p:txBody>
      </p:sp>
      <p:sp>
        <p:nvSpPr>
          <p:cNvPr id="5" name="Text Placeholder 4"/>
          <p:cNvSpPr>
            <a:spLocks noGrp="1"/>
          </p:cNvSpPr>
          <p:nvPr>
            <p:ph type="body" idx="1"/>
          </p:nvPr>
        </p:nvSpPr>
        <p:spPr/>
        <p:txBody>
          <a:bodyPr/>
          <a:lstStyle/>
          <a:p>
            <a:r>
              <a:rPr lang="en-US" sz="2400" dirty="0"/>
              <a:t>“Content is the raw material we are shaping into an experience.</a:t>
            </a:r>
            <a:r>
              <a:rPr lang="en-US" sz="2400" dirty="0" smtClean="0"/>
              <a:t>”</a:t>
            </a:r>
          </a:p>
          <a:p>
            <a:r>
              <a:rPr lang="en-US" dirty="0" smtClean="0"/>
              <a:t>—Linn </a:t>
            </a:r>
            <a:r>
              <a:rPr lang="en-US" dirty="0" err="1" smtClean="0"/>
              <a:t>Vizard</a:t>
            </a:r>
            <a:r>
              <a:rPr lang="en-US" dirty="0"/>
              <a:t>,</a:t>
            </a:r>
            <a:r>
              <a:rPr lang="en-US" dirty="0" smtClean="0"/>
              <a:t> </a:t>
            </a:r>
            <a:r>
              <a:rPr lang="en-US" dirty="0" err="1" smtClean="0"/>
              <a:t>usabilitymatters.com</a:t>
            </a:r>
            <a:endParaRPr lang="en-CA" dirty="0"/>
          </a:p>
          <a:p>
            <a:endParaRPr lang="en-US" dirty="0"/>
          </a:p>
        </p:txBody>
      </p:sp>
    </p:spTree>
    <p:extLst>
      <p:ext uri="{BB962C8B-B14F-4D97-AF65-F5344CB8AC3E}">
        <p14:creationId xmlns:p14="http://schemas.microsoft.com/office/powerpoint/2010/main" val="3689210722"/>
      </p:ext>
    </p:extLst>
  </p:cSld>
  <p:clrMapOvr>
    <a:masterClrMapping/>
  </p:clrMapOvr>
  <mc:AlternateContent xmlns:mc="http://schemas.openxmlformats.org/markup-compatibility/2006" xmlns:p14="http://schemas.microsoft.com/office/powerpoint/2010/main">
    <mc:Choice Requires="p14">
      <p:transition spd="slow" p14:dur="2000" advTm="71979"/>
    </mc:Choice>
    <mc:Fallback xmlns="">
      <p:transition xmlns:p14="http://schemas.microsoft.com/office/powerpoint/2010/main" spd="slow" advTm="71979"/>
    </mc:Fallback>
  </mc:AlternateContent>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Answer these questions:</a:t>
            </a:r>
            <a:endParaRPr lang="en-US" dirty="0"/>
          </a:p>
        </p:txBody>
      </p:sp>
      <p:sp>
        <p:nvSpPr>
          <p:cNvPr id="5" name="Content Placeholder 4"/>
          <p:cNvSpPr>
            <a:spLocks noGrp="1"/>
          </p:cNvSpPr>
          <p:nvPr>
            <p:ph idx="1"/>
          </p:nvPr>
        </p:nvSpPr>
        <p:spPr/>
        <p:txBody>
          <a:bodyPr/>
          <a:lstStyle/>
          <a:p>
            <a:r>
              <a:rPr lang="en-US" dirty="0" smtClean="0"/>
              <a:t> “Why” = Project Goals, Communications Goals</a:t>
            </a:r>
          </a:p>
          <a:p>
            <a:r>
              <a:rPr lang="en-US" dirty="0"/>
              <a:t> </a:t>
            </a:r>
            <a:r>
              <a:rPr lang="en-US" dirty="0" smtClean="0"/>
              <a:t>“Who” = Audience + Content owners</a:t>
            </a:r>
          </a:p>
          <a:p>
            <a:r>
              <a:rPr lang="en-US" dirty="0"/>
              <a:t> </a:t>
            </a:r>
            <a:r>
              <a:rPr lang="en-US" dirty="0" smtClean="0"/>
              <a:t>“What” = Key Messages, Content Inventory</a:t>
            </a:r>
          </a:p>
          <a:p>
            <a:r>
              <a:rPr lang="en-US" dirty="0"/>
              <a:t> </a:t>
            </a:r>
            <a:r>
              <a:rPr lang="en-US" dirty="0" smtClean="0"/>
              <a:t>“Where” = Information Architecture 		         (Sitemap)</a:t>
            </a:r>
          </a:p>
          <a:p>
            <a:r>
              <a:rPr lang="en-US" dirty="0" smtClean="0"/>
              <a:t> “When” = Governance</a:t>
            </a:r>
          </a:p>
          <a:p>
            <a:r>
              <a:rPr lang="en-US" dirty="0"/>
              <a:t> </a:t>
            </a:r>
            <a:r>
              <a:rPr lang="en-US" dirty="0" smtClean="0"/>
              <a:t>“How” = Design, Delivery, Technology</a:t>
            </a:r>
            <a:endParaRPr lang="en-US" dirty="0"/>
          </a:p>
        </p:txBody>
      </p:sp>
    </p:spTree>
    <p:extLst>
      <p:ext uri="{BB962C8B-B14F-4D97-AF65-F5344CB8AC3E}">
        <p14:creationId xmlns:p14="http://schemas.microsoft.com/office/powerpoint/2010/main" val="3739165218"/>
      </p:ext>
    </p:extLst>
  </p:cSld>
  <p:clrMapOvr>
    <a:masterClrMapping/>
  </p:clrMapOvr>
  <mc:AlternateContent xmlns:mc="http://schemas.openxmlformats.org/markup-compatibility/2006" xmlns:p14="http://schemas.microsoft.com/office/powerpoint/2010/main">
    <mc:Choice Requires="p14">
      <p:transition spd="slow" p14:dur="2000" advTm="116806"/>
    </mc:Choice>
    <mc:Fallback xmlns="">
      <p:transition xmlns:p14="http://schemas.microsoft.com/office/powerpoint/2010/main" spd="slow" advTm="116806"/>
    </mc:Fallback>
  </mc:AlternateContent>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Ask “Why?”, “What?” and “Who?”</a:t>
            </a:r>
            <a:endParaRPr lang="en-US" dirty="0"/>
          </a:p>
        </p:txBody>
      </p:sp>
      <p:sp>
        <p:nvSpPr>
          <p:cNvPr id="3" name="Text Placeholder 2"/>
          <p:cNvSpPr>
            <a:spLocks noGrp="1"/>
          </p:cNvSpPr>
          <p:nvPr>
            <p:ph type="body" idx="1"/>
          </p:nvPr>
        </p:nvSpPr>
        <p:spPr/>
        <p:txBody>
          <a:bodyPr>
            <a:normAutofit/>
          </a:bodyPr>
          <a:lstStyle/>
          <a:p>
            <a:r>
              <a:rPr lang="en-US" sz="2800" dirty="0"/>
              <a:t>b</a:t>
            </a:r>
            <a:r>
              <a:rPr lang="en-US" sz="2800" dirty="0" smtClean="0"/>
              <a:t>efore “How?”</a:t>
            </a:r>
            <a:endParaRPr lang="en-US" sz="2800" dirty="0"/>
          </a:p>
        </p:txBody>
      </p:sp>
    </p:spTree>
    <p:extLst>
      <p:ext uri="{BB962C8B-B14F-4D97-AF65-F5344CB8AC3E}">
        <p14:creationId xmlns:p14="http://schemas.microsoft.com/office/powerpoint/2010/main" val="949430392"/>
      </p:ext>
    </p:extLst>
  </p:cSld>
  <p:clrMapOvr>
    <a:masterClrMapping/>
  </p:clrMapOvr>
  <mc:AlternateContent xmlns:mc="http://schemas.openxmlformats.org/markup-compatibility/2006" xmlns:p14="http://schemas.microsoft.com/office/powerpoint/2010/main">
    <mc:Choice Requires="p14">
      <p:transition spd="slow" p14:dur="2000" advTm="53261"/>
    </mc:Choice>
    <mc:Fallback xmlns="">
      <p:transition xmlns:p14="http://schemas.microsoft.com/office/powerpoint/2010/main" spd="slow" advTm="53261"/>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 everyone works this way?	</a:t>
            </a:r>
            <a:endParaRPr lang="en-US" dirty="0"/>
          </a:p>
        </p:txBody>
      </p:sp>
      <p:sp>
        <p:nvSpPr>
          <p:cNvPr id="3" name="Content Placeholder 2"/>
          <p:cNvSpPr>
            <a:spLocks noGrp="1"/>
          </p:cNvSpPr>
          <p:nvPr>
            <p:ph idx="1"/>
          </p:nvPr>
        </p:nvSpPr>
        <p:spPr/>
        <p:txBody>
          <a:bodyPr/>
          <a:lstStyle/>
          <a:p>
            <a:r>
              <a:rPr lang="en-US" dirty="0" smtClean="0"/>
              <a:t> What do you mean you don’t integrate content with design and development?</a:t>
            </a:r>
          </a:p>
          <a:p>
            <a:r>
              <a:rPr lang="en-US" dirty="0" smtClean="0"/>
              <a:t> What do you mean you don’t know why you would want to do that?</a:t>
            </a:r>
            <a:endParaRPr lang="en-US" dirty="0"/>
          </a:p>
        </p:txBody>
      </p:sp>
      <p:sp>
        <p:nvSpPr>
          <p:cNvPr id="4" name="Text Placeholder 3"/>
          <p:cNvSpPr>
            <a:spLocks noGrp="1"/>
          </p:cNvSpPr>
          <p:nvPr>
            <p:ph type="body" sz="half" idx="2"/>
          </p:nvPr>
        </p:nvSpPr>
        <p:spPr/>
        <p:txBody>
          <a:bodyPr/>
          <a:lstStyle/>
          <a:p>
            <a:r>
              <a:rPr lang="en-US" dirty="0" smtClean="0"/>
              <a:t>Where is the interdisciplinary, collaborative approach?</a:t>
            </a:r>
            <a:endParaRPr lang="en-US" dirty="0"/>
          </a:p>
        </p:txBody>
      </p:sp>
    </p:spTree>
    <p:extLst>
      <p:ext uri="{BB962C8B-B14F-4D97-AF65-F5344CB8AC3E}">
        <p14:creationId xmlns:p14="http://schemas.microsoft.com/office/powerpoint/2010/main" val="110030870"/>
      </p:ext>
    </p:extLst>
  </p:cSld>
  <p:clrMapOvr>
    <a:masterClrMapping/>
  </p:clrMapOvr>
  <mc:AlternateContent xmlns:mc="http://schemas.openxmlformats.org/markup-compatibility/2006" xmlns:p14="http://schemas.microsoft.com/office/powerpoint/2010/main">
    <mc:Choice Requires="p14">
      <p:transition spd="slow" p14:dur="2000" advTm="101298"/>
    </mc:Choice>
    <mc:Fallback xmlns="">
      <p:transition xmlns:p14="http://schemas.microsoft.com/office/powerpoint/2010/main" spd="slow" advTm="101298"/>
    </mc:Fallback>
  </mc:AlternateContent>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2402" y="2920467"/>
            <a:ext cx="6254044" cy="1362075"/>
          </a:xfrm>
        </p:spPr>
        <p:txBody>
          <a:bodyPr>
            <a:normAutofit fontScale="90000"/>
          </a:bodyPr>
          <a:lstStyle/>
          <a:p>
            <a:r>
              <a:rPr lang="en-US" dirty="0"/>
              <a:t>T</a:t>
            </a:r>
            <a:r>
              <a:rPr lang="en-US" dirty="0" smtClean="0"/>
              <a:t>he </a:t>
            </a:r>
            <a:r>
              <a:rPr lang="en-US" dirty="0"/>
              <a:t>more decisions you can make </a:t>
            </a:r>
            <a:r>
              <a:rPr lang="en-US" dirty="0" smtClean="0"/>
              <a:t>once your content strategy is in place, </a:t>
            </a:r>
            <a:r>
              <a:rPr lang="en-US" dirty="0"/>
              <a:t>the better the final product will be. </a:t>
            </a:r>
          </a:p>
        </p:txBody>
      </p:sp>
      <p:sp>
        <p:nvSpPr>
          <p:cNvPr id="3" name="Text Placeholder 2"/>
          <p:cNvSpPr>
            <a:spLocks noGrp="1"/>
          </p:cNvSpPr>
          <p:nvPr>
            <p:ph type="body" idx="1"/>
          </p:nvPr>
        </p:nvSpPr>
        <p:spPr>
          <a:xfrm>
            <a:off x="1444979" y="4380089"/>
            <a:ext cx="6231467" cy="1309511"/>
          </a:xfrm>
        </p:spPr>
        <p:txBody>
          <a:bodyPr/>
          <a:lstStyle/>
          <a:p>
            <a:endParaRPr lang="en-US" dirty="0"/>
          </a:p>
        </p:txBody>
      </p:sp>
    </p:spTree>
    <p:extLst>
      <p:ext uri="{BB962C8B-B14F-4D97-AF65-F5344CB8AC3E}">
        <p14:creationId xmlns:p14="http://schemas.microsoft.com/office/powerpoint/2010/main" val="3787526864"/>
      </p:ext>
    </p:extLst>
  </p:cSld>
  <p:clrMapOvr>
    <a:masterClrMapping/>
  </p:clrMapOvr>
  <mc:AlternateContent xmlns:mc="http://schemas.openxmlformats.org/markup-compatibility/2006" xmlns:p14="http://schemas.microsoft.com/office/powerpoint/2010/main">
    <mc:Choice Requires="p14">
      <p:transition spd="slow" p14:dur="2000" advTm="112654"/>
    </mc:Choice>
    <mc:Fallback xmlns="">
      <p:transition xmlns:p14="http://schemas.microsoft.com/office/powerpoint/2010/main" spd="slow" advTm="112654"/>
    </mc:Fallback>
  </mc:AlternateContent>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strike="sngStrike" dirty="0"/>
              <a:t>LOREM IPSUM</a:t>
            </a:r>
            <a:r>
              <a:rPr lang="en-CA" dirty="0"/>
              <a:t> </a:t>
            </a:r>
            <a:endParaRPr lang="en-US" dirty="0"/>
          </a:p>
        </p:txBody>
      </p:sp>
      <p:sp>
        <p:nvSpPr>
          <p:cNvPr id="5" name="Text Placeholder 4"/>
          <p:cNvSpPr>
            <a:spLocks noGrp="1"/>
          </p:cNvSpPr>
          <p:nvPr>
            <p:ph type="body" idx="1"/>
          </p:nvPr>
        </p:nvSpPr>
        <p:spPr/>
        <p:txBody>
          <a:bodyPr>
            <a:normAutofit/>
          </a:bodyPr>
          <a:lstStyle/>
          <a:p>
            <a:r>
              <a:rPr lang="en-US" sz="2800" dirty="0" smtClean="0"/>
              <a:t>Design with real content.</a:t>
            </a:r>
            <a:endParaRPr lang="en-US" sz="2800" dirty="0"/>
          </a:p>
        </p:txBody>
      </p:sp>
    </p:spTree>
    <p:extLst>
      <p:ext uri="{BB962C8B-B14F-4D97-AF65-F5344CB8AC3E}">
        <p14:creationId xmlns:p14="http://schemas.microsoft.com/office/powerpoint/2010/main" val="2655991813"/>
      </p:ext>
    </p:extLst>
  </p:cSld>
  <p:clrMapOvr>
    <a:masterClrMapping/>
  </p:clrMapOvr>
  <mc:AlternateContent xmlns:mc="http://schemas.openxmlformats.org/markup-compatibility/2006" xmlns:p14="http://schemas.microsoft.com/office/powerpoint/2010/main">
    <mc:Choice Requires="p14">
      <p:transition spd="slow" p14:dur="2000" advTm="34544"/>
    </mc:Choice>
    <mc:Fallback xmlns="">
      <p:transition xmlns:p14="http://schemas.microsoft.com/office/powerpoint/2010/main" spd="slow" advTm="34544"/>
    </mc:Fallback>
  </mc:AlternateContent>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2402" y="4128249"/>
            <a:ext cx="6254044" cy="1362075"/>
          </a:xfrm>
        </p:spPr>
        <p:txBody>
          <a:bodyPr>
            <a:normAutofit fontScale="90000"/>
          </a:bodyPr>
          <a:lstStyle/>
          <a:p>
            <a:r>
              <a:rPr lang="en-US" dirty="0"/>
              <a:t>Choose a </a:t>
            </a:r>
            <a:br>
              <a:rPr lang="en-US" dirty="0"/>
            </a:br>
            <a:r>
              <a:rPr lang="en-US" dirty="0" smtClean="0"/>
              <a:t>Content </a:t>
            </a:r>
            <a:r>
              <a:rPr lang="en-US" dirty="0"/>
              <a:t>Management System based on your content </a:t>
            </a:r>
            <a:r>
              <a:rPr lang="en-US" dirty="0" smtClean="0"/>
              <a:t>needs (and therefore business needs).</a:t>
            </a:r>
            <a:r>
              <a:rPr lang="en-US" b="1" dirty="0" smtClean="0"/>
              <a:t/>
            </a:r>
            <a:br>
              <a:rPr lang="en-US" b="1" dirty="0" smtClean="0"/>
            </a:br>
            <a:r>
              <a:rPr lang="en-CA" dirty="0"/>
              <a:t/>
            </a:r>
            <a:br>
              <a:rPr lang="en-CA" dirty="0"/>
            </a:br>
            <a:endParaRPr lang="en-US" dirty="0"/>
          </a:p>
        </p:txBody>
      </p:sp>
      <p:sp>
        <p:nvSpPr>
          <p:cNvPr id="3" name="Text Placeholder 2"/>
          <p:cNvSpPr>
            <a:spLocks noGrp="1"/>
          </p:cNvSpPr>
          <p:nvPr>
            <p:ph type="body" idx="1"/>
          </p:nvPr>
        </p:nvSpPr>
        <p:spPr>
          <a:xfrm>
            <a:off x="1444979" y="5548489"/>
            <a:ext cx="6231467" cy="1309511"/>
          </a:xfrm>
        </p:spPr>
        <p:txBody>
          <a:bodyPr/>
          <a:lstStyle/>
          <a:p>
            <a:endParaRPr lang="en-US" dirty="0"/>
          </a:p>
        </p:txBody>
      </p:sp>
    </p:spTree>
    <p:extLst>
      <p:ext uri="{BB962C8B-B14F-4D97-AF65-F5344CB8AC3E}">
        <p14:creationId xmlns:p14="http://schemas.microsoft.com/office/powerpoint/2010/main" val="2417483743"/>
      </p:ext>
    </p:extLst>
  </p:cSld>
  <p:clrMapOvr>
    <a:masterClrMapping/>
  </p:clrMapOvr>
  <mc:AlternateContent xmlns:mc="http://schemas.openxmlformats.org/markup-compatibility/2006" xmlns:p14="http://schemas.microsoft.com/office/powerpoint/2010/main">
    <mc:Choice Requires="p14">
      <p:transition spd="slow" p14:dur="2000" advTm="22765"/>
    </mc:Choice>
    <mc:Fallback xmlns="">
      <p:transition xmlns:p14="http://schemas.microsoft.com/office/powerpoint/2010/main" spd="slow" advTm="22765"/>
    </mc:Fallback>
  </mc:AlternateContent>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US" sz="3200" dirty="0" smtClean="0"/>
              <a:t/>
            </a:r>
            <a:br>
              <a:rPr lang="en-US" sz="3200" dirty="0" smtClean="0"/>
            </a:br>
            <a:r>
              <a:rPr lang="en-US" sz="3200" dirty="0" smtClean="0"/>
              <a:t>Who needs to unite on content?</a:t>
            </a:r>
            <a:endParaRPr lang="en-US" sz="3200" dirty="0"/>
          </a:p>
        </p:txBody>
      </p:sp>
      <p:sp>
        <p:nvSpPr>
          <p:cNvPr id="6" name="Content Placeholder 5"/>
          <p:cNvSpPr>
            <a:spLocks noGrp="1"/>
          </p:cNvSpPr>
          <p:nvPr>
            <p:ph sz="quarter" idx="13"/>
          </p:nvPr>
        </p:nvSpPr>
        <p:spPr/>
        <p:txBody>
          <a:bodyPr>
            <a:noAutofit/>
          </a:bodyPr>
          <a:lstStyle/>
          <a:p>
            <a:pPr marL="0" indent="0">
              <a:buNone/>
            </a:pPr>
            <a:r>
              <a:rPr lang="en-US" sz="2800" dirty="0"/>
              <a:t>Content strategists are key to keeping </a:t>
            </a:r>
            <a:r>
              <a:rPr lang="en-US" sz="2800" dirty="0" smtClean="0"/>
              <a:t>content </a:t>
            </a:r>
            <a:r>
              <a:rPr lang="en-US" sz="2800" dirty="0"/>
              <a:t>discussions live and front of mind.</a:t>
            </a:r>
            <a:r>
              <a:rPr lang="en-CA" sz="2800" dirty="0"/>
              <a:t> </a:t>
            </a:r>
            <a:endParaRPr lang="en-US" sz="2800" dirty="0"/>
          </a:p>
          <a:p>
            <a:pPr marL="0" indent="0">
              <a:buNone/>
            </a:pPr>
            <a:endParaRPr lang="en-US" sz="2800" dirty="0" smtClean="0"/>
          </a:p>
        </p:txBody>
      </p:sp>
      <p:sp>
        <p:nvSpPr>
          <p:cNvPr id="8" name="Content Placeholder 7"/>
          <p:cNvSpPr>
            <a:spLocks noGrp="1"/>
          </p:cNvSpPr>
          <p:nvPr>
            <p:ph sz="quarter" idx="14"/>
          </p:nvPr>
        </p:nvSpPr>
        <p:spPr/>
        <p:txBody>
          <a:bodyPr>
            <a:normAutofit fontScale="92500"/>
          </a:bodyPr>
          <a:lstStyle/>
          <a:p>
            <a:r>
              <a:rPr lang="en-US" dirty="0" smtClean="0"/>
              <a:t> </a:t>
            </a:r>
            <a:r>
              <a:rPr lang="en-US" dirty="0"/>
              <a:t>Business </a:t>
            </a:r>
            <a:r>
              <a:rPr lang="en-US" dirty="0" smtClean="0"/>
              <a:t>stakeholders</a:t>
            </a:r>
          </a:p>
          <a:p>
            <a:r>
              <a:rPr lang="en-US" dirty="0" smtClean="0"/>
              <a:t> UX</a:t>
            </a:r>
          </a:p>
          <a:p>
            <a:r>
              <a:rPr lang="en-US" dirty="0"/>
              <a:t> </a:t>
            </a:r>
            <a:r>
              <a:rPr lang="en-US" dirty="0" smtClean="0"/>
              <a:t>IA </a:t>
            </a:r>
          </a:p>
          <a:p>
            <a:r>
              <a:rPr lang="en-US" dirty="0"/>
              <a:t> T</a:t>
            </a:r>
            <a:r>
              <a:rPr lang="en-US" dirty="0" smtClean="0"/>
              <a:t>echnologists </a:t>
            </a:r>
          </a:p>
          <a:p>
            <a:pPr marL="0" indent="0">
              <a:buNone/>
            </a:pPr>
            <a:r>
              <a:rPr lang="en-US" dirty="0" smtClean="0"/>
              <a:t>(</a:t>
            </a:r>
            <a:r>
              <a:rPr lang="en-US" dirty="0"/>
              <a:t>including content types and how content interacts as part of a user experience</a:t>
            </a:r>
            <a:r>
              <a:rPr lang="en-US" dirty="0" smtClean="0"/>
              <a:t>) </a:t>
            </a:r>
            <a:r>
              <a:rPr lang="en-US" dirty="0"/>
              <a:t/>
            </a:r>
            <a:br>
              <a:rPr lang="en-US" dirty="0"/>
            </a:br>
            <a:endParaRPr lang="en-US" dirty="0"/>
          </a:p>
          <a:p>
            <a:endParaRPr lang="en-US" dirty="0"/>
          </a:p>
        </p:txBody>
      </p:sp>
    </p:spTree>
    <p:extLst>
      <p:ext uri="{BB962C8B-B14F-4D97-AF65-F5344CB8AC3E}">
        <p14:creationId xmlns:p14="http://schemas.microsoft.com/office/powerpoint/2010/main" val="2261186789"/>
      </p:ext>
    </p:extLst>
  </p:cSld>
  <p:clrMapOvr>
    <a:masterClrMapping/>
  </p:clrMapOvr>
  <mc:AlternateContent xmlns:mc="http://schemas.openxmlformats.org/markup-compatibility/2006" xmlns:p14="http://schemas.microsoft.com/office/powerpoint/2010/main">
    <mc:Choice Requires="p14">
      <p:transition spd="slow" p14:dur="2000" advTm="35212"/>
    </mc:Choice>
    <mc:Fallback xmlns="">
      <p:transition xmlns:p14="http://schemas.microsoft.com/office/powerpoint/2010/main" spd="slow" advTm="35212"/>
    </mc:Fallback>
  </mc:AlternateContent>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422402" y="3596535"/>
            <a:ext cx="6254044" cy="1362075"/>
          </a:xfrm>
        </p:spPr>
        <p:txBody>
          <a:bodyPr>
            <a:noAutofit/>
          </a:bodyPr>
          <a:lstStyle/>
          <a:p>
            <a:r>
              <a:rPr lang="en-US" sz="3200" dirty="0" smtClean="0"/>
              <a:t>“Many failed projects result from a mismatch between business content needs and the unchallenged constraints and limitations of a content management system. This is wrong, costly and unsustainable.”</a:t>
            </a:r>
            <a:endParaRPr lang="en-US" sz="3200" dirty="0"/>
          </a:p>
        </p:txBody>
      </p:sp>
      <p:sp>
        <p:nvSpPr>
          <p:cNvPr id="6" name="Text Placeholder 5"/>
          <p:cNvSpPr>
            <a:spLocks noGrp="1"/>
          </p:cNvSpPr>
          <p:nvPr>
            <p:ph type="body" idx="1"/>
          </p:nvPr>
        </p:nvSpPr>
        <p:spPr>
          <a:xfrm>
            <a:off x="1444979" y="4960934"/>
            <a:ext cx="6231467" cy="650744"/>
          </a:xfrm>
        </p:spPr>
        <p:txBody>
          <a:bodyPr/>
          <a:lstStyle/>
          <a:p>
            <a:r>
              <a:rPr lang="en-US" dirty="0" smtClean="0"/>
              <a:t>—Cleve Gibbon, CTO at </a:t>
            </a:r>
            <a:r>
              <a:rPr lang="en-US" dirty="0" err="1" smtClean="0"/>
              <a:t>Cognifide</a:t>
            </a:r>
            <a:endParaRPr lang="en-US" dirty="0"/>
          </a:p>
        </p:txBody>
      </p:sp>
    </p:spTree>
    <p:extLst>
      <p:ext uri="{BB962C8B-B14F-4D97-AF65-F5344CB8AC3E}">
        <p14:creationId xmlns:p14="http://schemas.microsoft.com/office/powerpoint/2010/main" val="425038486"/>
      </p:ext>
    </p:extLst>
  </p:cSld>
  <p:clrMapOvr>
    <a:masterClrMapping/>
  </p:clrMapOvr>
  <mc:AlternateContent xmlns:mc="http://schemas.openxmlformats.org/markup-compatibility/2006" xmlns:p14="http://schemas.microsoft.com/office/powerpoint/2010/main">
    <mc:Choice Requires="p14">
      <p:transition spd="slow" p14:dur="2000" advTm="662"/>
    </mc:Choice>
    <mc:Fallback xmlns="">
      <p:transition xmlns:p14="http://schemas.microsoft.com/office/powerpoint/2010/main" spd="slow" advTm="662"/>
    </mc:Fallback>
  </mc:AlternateContent>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Well-defined systems </a:t>
            </a:r>
            <a:br>
              <a:rPr lang="en-US" dirty="0" smtClean="0"/>
            </a:br>
            <a:r>
              <a:rPr lang="en-US" dirty="0" smtClean="0"/>
              <a:t>and processes </a:t>
            </a:r>
            <a:endParaRPr lang="en-US" dirty="0"/>
          </a:p>
        </p:txBody>
      </p:sp>
      <p:sp>
        <p:nvSpPr>
          <p:cNvPr id="4" name="Text Placeholder 3"/>
          <p:cNvSpPr>
            <a:spLocks noGrp="1"/>
          </p:cNvSpPr>
          <p:nvPr>
            <p:ph type="body" idx="1"/>
          </p:nvPr>
        </p:nvSpPr>
        <p:spPr/>
        <p:txBody>
          <a:bodyPr>
            <a:normAutofit/>
          </a:bodyPr>
          <a:lstStyle/>
          <a:p>
            <a:r>
              <a:rPr lang="en-US" sz="2800" dirty="0" smtClean="0"/>
              <a:t>= High standards and good governance.</a:t>
            </a:r>
            <a:endParaRPr lang="en-US" sz="2800" dirty="0"/>
          </a:p>
        </p:txBody>
      </p:sp>
    </p:spTree>
    <p:extLst>
      <p:ext uri="{BB962C8B-B14F-4D97-AF65-F5344CB8AC3E}">
        <p14:creationId xmlns:p14="http://schemas.microsoft.com/office/powerpoint/2010/main" val="3658080763"/>
      </p:ext>
    </p:extLst>
  </p:cSld>
  <p:clrMapOvr>
    <a:masterClrMapping/>
  </p:clrMapOvr>
  <mc:AlternateContent xmlns:mc="http://schemas.openxmlformats.org/markup-compatibility/2006" xmlns:p14="http://schemas.microsoft.com/office/powerpoint/2010/main">
    <mc:Choice Requires="p14">
      <p:transition spd="slow" p14:dur="2000" advTm="108304"/>
    </mc:Choice>
    <mc:Fallback xmlns="">
      <p:transition xmlns:p14="http://schemas.microsoft.com/office/powerpoint/2010/main" spd="slow" advTm="108304"/>
    </mc:Fallback>
  </mc:AlternateContent>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So you want to be a CCO…</a:t>
            </a:r>
            <a:endParaRPr lang="en-US" dirty="0"/>
          </a:p>
        </p:txBody>
      </p:sp>
      <p:sp>
        <p:nvSpPr>
          <p:cNvPr id="5" name="Subtitle 4"/>
          <p:cNvSpPr>
            <a:spLocks noGrp="1"/>
          </p:cNvSpPr>
          <p:nvPr>
            <p:ph type="subTitle" idx="1"/>
          </p:nvPr>
        </p:nvSpPr>
        <p:spPr/>
        <p:txBody>
          <a:bodyPr/>
          <a:lstStyle/>
          <a:p>
            <a:r>
              <a:rPr lang="en-US" dirty="0" smtClean="0"/>
              <a:t>…or advocate for one in your organization.</a:t>
            </a:r>
            <a:endParaRPr lang="en-US" dirty="0"/>
          </a:p>
        </p:txBody>
      </p:sp>
    </p:spTree>
    <p:extLst>
      <p:ext uri="{BB962C8B-B14F-4D97-AF65-F5344CB8AC3E}">
        <p14:creationId xmlns:p14="http://schemas.microsoft.com/office/powerpoint/2010/main" val="3526464425"/>
      </p:ext>
    </p:extLst>
  </p:cSld>
  <p:clrMapOvr>
    <a:masterClrMapping/>
  </p:clrMapOvr>
  <mc:AlternateContent xmlns:mc="http://schemas.openxmlformats.org/markup-compatibility/2006" xmlns:p14="http://schemas.microsoft.com/office/powerpoint/2010/main">
    <mc:Choice Requires="p14">
      <p:transition spd="slow" p14:dur="2000" advTm="10535"/>
    </mc:Choice>
    <mc:Fallback xmlns="">
      <p:transition xmlns:p14="http://schemas.microsoft.com/office/powerpoint/2010/main" spd="slow" advTm="10535"/>
    </mc:Fallback>
  </mc:AlternateContent>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Know your organization and ALL its business processes.</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2315420758"/>
      </p:ext>
    </p:extLst>
  </p:cSld>
  <p:clrMapOvr>
    <a:masterClrMapping/>
  </p:clrMapOvr>
  <mc:AlternateContent xmlns:mc="http://schemas.openxmlformats.org/markup-compatibility/2006" xmlns:p14="http://schemas.microsoft.com/office/powerpoint/2010/main">
    <mc:Choice Requires="p14">
      <p:transition spd="slow" p14:dur="2000" advTm="44010"/>
    </mc:Choice>
    <mc:Fallback xmlns="">
      <p:transition xmlns:p14="http://schemas.microsoft.com/office/powerpoint/2010/main" spd="slow" advTm="44010"/>
    </mc:Fallback>
  </mc:AlternateContent>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Know your potential audiences</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43706201"/>
      </p:ext>
    </p:extLst>
  </p:cSld>
  <p:clrMapOvr>
    <a:masterClrMapping/>
  </p:clrMapOvr>
  <mc:AlternateContent xmlns:mc="http://schemas.openxmlformats.org/markup-compatibility/2006" xmlns:p14="http://schemas.microsoft.com/office/powerpoint/2010/main">
    <mc:Choice Requires="p14">
      <p:transition spd="slow" p14:dur="2000" advTm="30155"/>
    </mc:Choice>
    <mc:Fallback xmlns="">
      <p:transition xmlns:p14="http://schemas.microsoft.com/office/powerpoint/2010/main" spd="slow" advTm="30155"/>
    </mc:Fallback>
  </mc:AlternateContent>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dirty="0" smtClean="0"/>
              <a:t>Where is your organization on this scale?</a:t>
            </a:r>
            <a:endParaRPr lang="en-US" dirty="0"/>
          </a:p>
        </p:txBody>
      </p:sp>
      <p:sp>
        <p:nvSpPr>
          <p:cNvPr id="7" name="Content Placeholder 6"/>
          <p:cNvSpPr>
            <a:spLocks noGrp="1"/>
          </p:cNvSpPr>
          <p:nvPr>
            <p:ph idx="1"/>
          </p:nvPr>
        </p:nvSpPr>
        <p:spPr/>
        <p:txBody>
          <a:bodyPr/>
          <a:lstStyle/>
          <a:p>
            <a:pPr marL="0" indent="0">
              <a:buNone/>
            </a:pPr>
            <a:endParaRPr lang="en-US" dirty="0" smtClean="0"/>
          </a:p>
          <a:p>
            <a:pPr marL="0" indent="0">
              <a:buNone/>
            </a:pPr>
            <a:endParaRPr lang="en-US" dirty="0"/>
          </a:p>
        </p:txBody>
      </p:sp>
      <p:graphicFrame>
        <p:nvGraphicFramePr>
          <p:cNvPr id="9" name="Diagram 8"/>
          <p:cNvGraphicFramePr/>
          <p:nvPr>
            <p:extLst>
              <p:ext uri="{D42A27DB-BD31-4B8C-83A1-F6EECF244321}">
                <p14:modId xmlns:p14="http://schemas.microsoft.com/office/powerpoint/2010/main" val="1747217242"/>
              </p:ext>
            </p:extLst>
          </p:nvPr>
        </p:nvGraphicFramePr>
        <p:xfrm>
          <a:off x="1524000" y="2020067"/>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47974862"/>
      </p:ext>
    </p:extLst>
  </p:cSld>
  <p:clrMapOvr>
    <a:masterClrMapping/>
  </p:clrMapOvr>
  <mc:AlternateContent xmlns:mc="http://schemas.openxmlformats.org/markup-compatibility/2006" xmlns:p14="http://schemas.microsoft.com/office/powerpoint/2010/main">
    <mc:Choice Requires="p14">
      <p:transition spd="slow" p14:dur="2000" advTm="85337"/>
    </mc:Choice>
    <mc:Fallback xmlns="">
      <p:transition xmlns:p14="http://schemas.microsoft.com/office/powerpoint/2010/main" spd="slow" advTm="85337"/>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Was this my own isolated experience? </a:t>
            </a:r>
            <a:endParaRPr lang="en-US" dirty="0"/>
          </a:p>
        </p:txBody>
      </p:sp>
      <p:sp>
        <p:nvSpPr>
          <p:cNvPr id="3" name="Content Placeholder 2"/>
          <p:cNvSpPr>
            <a:spLocks noGrp="1"/>
          </p:cNvSpPr>
          <p:nvPr>
            <p:ph idx="1"/>
          </p:nvPr>
        </p:nvSpPr>
        <p:spPr/>
        <p:txBody>
          <a:bodyPr/>
          <a:lstStyle/>
          <a:p>
            <a:r>
              <a:rPr lang="en-US" dirty="0" smtClean="0"/>
              <a:t> Lesson:</a:t>
            </a:r>
          </a:p>
          <a:p>
            <a:pPr marL="0" indent="0">
              <a:buNone/>
            </a:pPr>
            <a:r>
              <a:rPr lang="en-US" dirty="0"/>
              <a:t> </a:t>
            </a:r>
            <a:r>
              <a:rPr lang="en-US" dirty="0" smtClean="0"/>
              <a:t> It’s not just me!</a:t>
            </a:r>
            <a:endParaRPr lang="en-US" dirty="0"/>
          </a:p>
        </p:txBody>
      </p:sp>
      <p:sp>
        <p:nvSpPr>
          <p:cNvPr id="4" name="Text Placeholder 3"/>
          <p:cNvSpPr>
            <a:spLocks noGrp="1"/>
          </p:cNvSpPr>
          <p:nvPr>
            <p:ph type="body" sz="half" idx="2"/>
          </p:nvPr>
        </p:nvSpPr>
        <p:spPr/>
        <p:txBody>
          <a:bodyPr/>
          <a:lstStyle/>
          <a:p>
            <a:r>
              <a:rPr lang="en-US" dirty="0" smtClean="0"/>
              <a:t>Went to the Intelligent Content Conference in San Francisco.	</a:t>
            </a:r>
            <a:endParaRPr lang="en-US" dirty="0"/>
          </a:p>
        </p:txBody>
      </p:sp>
    </p:spTree>
    <p:extLst>
      <p:ext uri="{BB962C8B-B14F-4D97-AF65-F5344CB8AC3E}">
        <p14:creationId xmlns:p14="http://schemas.microsoft.com/office/powerpoint/2010/main" val="905869702"/>
      </p:ext>
    </p:extLst>
  </p:cSld>
  <p:clrMapOvr>
    <a:masterClrMapping/>
  </p:clrMapOvr>
  <mc:AlternateContent xmlns:mc="http://schemas.openxmlformats.org/markup-compatibility/2006" xmlns:p14="http://schemas.microsoft.com/office/powerpoint/2010/main">
    <mc:Choice Requires="p14">
      <p:transition spd="slow" p14:dur="2000" advTm="131519"/>
    </mc:Choice>
    <mc:Fallback xmlns="">
      <p:transition xmlns:p14="http://schemas.microsoft.com/office/powerpoint/2010/main" spd="slow" advTm="131519"/>
    </mc:Fallback>
  </mc:AlternateContent>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Build relationships</a:t>
            </a:r>
            <a:endParaRPr lang="en-US" dirty="0"/>
          </a:p>
        </p:txBody>
      </p:sp>
      <p:sp>
        <p:nvSpPr>
          <p:cNvPr id="3" name="Text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2907466"/>
      </p:ext>
    </p:extLst>
  </p:cSld>
  <p:clrMapOvr>
    <a:masterClrMapping/>
  </p:clrMapOvr>
  <mc:AlternateContent xmlns:mc="http://schemas.openxmlformats.org/markup-compatibility/2006" xmlns:p14="http://schemas.microsoft.com/office/powerpoint/2010/main">
    <mc:Choice Requires="p14">
      <p:transition spd="slow" p14:dur="2000" advTm="68057"/>
    </mc:Choice>
    <mc:Fallback xmlns="">
      <p:transition xmlns:p14="http://schemas.microsoft.com/office/powerpoint/2010/main" spd="slow" advTm="68057"/>
    </mc:Fallback>
  </mc:AlternateContent>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Educate leaders</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286691085"/>
      </p:ext>
    </p:extLst>
  </p:cSld>
  <p:clrMapOvr>
    <a:masterClrMapping/>
  </p:clrMapOvr>
  <mc:AlternateContent xmlns:mc="http://schemas.openxmlformats.org/markup-compatibility/2006" xmlns:p14="http://schemas.microsoft.com/office/powerpoint/2010/main">
    <mc:Choice Requires="p14">
      <p:transition spd="slow" p14:dur="2000" advTm="24841"/>
    </mc:Choice>
    <mc:Fallback xmlns="">
      <p:transition xmlns:p14="http://schemas.microsoft.com/office/powerpoint/2010/main" spd="slow" advTm="24841"/>
    </mc:Fallback>
  </mc:AlternateContent>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Educate IT</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108758322"/>
      </p:ext>
    </p:extLst>
  </p:cSld>
  <p:clrMapOvr>
    <a:masterClrMapping/>
  </p:clrMapOvr>
  <mc:AlternateContent xmlns:mc="http://schemas.openxmlformats.org/markup-compatibility/2006" xmlns:p14="http://schemas.microsoft.com/office/powerpoint/2010/main">
    <mc:Choice Requires="p14">
      <p:transition spd="slow" p14:dur="2000" advTm="942"/>
    </mc:Choice>
    <mc:Fallback xmlns="">
      <p:transition xmlns:p14="http://schemas.microsoft.com/office/powerpoint/2010/main" spd="slow" advTm="942"/>
    </mc:Fallback>
  </mc:AlternateContent>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 the bridge between executives and audience</a:t>
            </a:r>
            <a:endParaRPr lang="en-US" dirty="0"/>
          </a:p>
        </p:txBody>
      </p:sp>
      <p:sp>
        <p:nvSpPr>
          <p:cNvPr id="4" name="Text Placeholder 3"/>
          <p:cNvSpPr>
            <a:spLocks noGrp="1"/>
          </p:cNvSpPr>
          <p:nvPr>
            <p:ph type="body" idx="1"/>
          </p:nvPr>
        </p:nvSpPr>
        <p:spPr/>
        <p:txBody>
          <a:bodyPr/>
          <a:lstStyle/>
          <a:p>
            <a:endParaRPr lang="en-US"/>
          </a:p>
        </p:txBody>
      </p:sp>
    </p:spTree>
    <p:extLst>
      <p:ext uri="{BB962C8B-B14F-4D97-AF65-F5344CB8AC3E}">
        <p14:creationId xmlns:p14="http://schemas.microsoft.com/office/powerpoint/2010/main" val="3606787841"/>
      </p:ext>
    </p:extLst>
  </p:cSld>
  <p:clrMapOvr>
    <a:masterClrMapping/>
  </p:clrMapOvr>
  <mc:AlternateContent xmlns:mc="http://schemas.openxmlformats.org/markup-compatibility/2006" xmlns:p14="http://schemas.microsoft.com/office/powerpoint/2010/main">
    <mc:Choice Requires="p14">
      <p:transition spd="slow" p14:dur="2000" advTm="5067"/>
    </mc:Choice>
    <mc:Fallback xmlns="">
      <p:transition xmlns:p14="http://schemas.microsoft.com/office/powerpoint/2010/main" spd="slow" advTm="5067"/>
    </mc:Fallback>
  </mc:AlternateContent>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Offer continuity between business goals and business outputs.</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123627571"/>
      </p:ext>
    </p:extLst>
  </p:cSld>
  <p:clrMapOvr>
    <a:masterClrMapping/>
  </p:clrMapOvr>
  <mc:AlternateContent xmlns:mc="http://schemas.openxmlformats.org/markup-compatibility/2006" xmlns:p14="http://schemas.microsoft.com/office/powerpoint/2010/main">
    <mc:Choice Requires="p14">
      <p:transition spd="slow" p14:dur="2000" advTm="11276"/>
    </mc:Choice>
    <mc:Fallback xmlns="">
      <p:transition xmlns:p14="http://schemas.microsoft.com/office/powerpoint/2010/main" spd="slow" advTm="11276"/>
    </mc:Fallback>
  </mc:AlternateContent>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You’re right, </a:t>
            </a:r>
            <a:br>
              <a:rPr lang="en-US" dirty="0" smtClean="0"/>
            </a:br>
            <a:r>
              <a:rPr lang="en-US" dirty="0" smtClean="0"/>
              <a:t>it’s not easy.</a:t>
            </a:r>
            <a:endParaRPr lang="en-US" dirty="0"/>
          </a:p>
        </p:txBody>
      </p:sp>
      <p:sp>
        <p:nvSpPr>
          <p:cNvPr id="3" name="Text Placeholder 2"/>
          <p:cNvSpPr>
            <a:spLocks noGrp="1"/>
          </p:cNvSpPr>
          <p:nvPr>
            <p:ph type="body" idx="1"/>
          </p:nvPr>
        </p:nvSpPr>
        <p:spPr/>
        <p:txBody>
          <a:bodyPr>
            <a:normAutofit/>
          </a:bodyPr>
          <a:lstStyle/>
          <a:p>
            <a:r>
              <a:rPr lang="en-US" sz="2800" dirty="0" smtClean="0"/>
              <a:t>But the outcome will be worth it.</a:t>
            </a:r>
            <a:endParaRPr lang="en-US" sz="2800" dirty="0"/>
          </a:p>
        </p:txBody>
      </p:sp>
    </p:spTree>
    <p:extLst>
      <p:ext uri="{BB962C8B-B14F-4D97-AF65-F5344CB8AC3E}">
        <p14:creationId xmlns:p14="http://schemas.microsoft.com/office/powerpoint/2010/main" val="4177028909"/>
      </p:ext>
    </p:extLst>
  </p:cSld>
  <p:clrMapOvr>
    <a:masterClrMapping/>
  </p:clrMapOvr>
  <mc:AlternateContent xmlns:mc="http://schemas.openxmlformats.org/markup-compatibility/2006" xmlns:p14="http://schemas.microsoft.com/office/powerpoint/2010/main">
    <mc:Choice Requires="p14">
      <p:transition spd="slow" p14:dur="2000" advTm="31337"/>
    </mc:Choice>
    <mc:Fallback xmlns="">
      <p:transition xmlns:p14="http://schemas.microsoft.com/office/powerpoint/2010/main" spd="slow" advTm="31337"/>
    </mc:Fallback>
  </mc:AlternateContent>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 is a wave of constant change.</a:t>
            </a:r>
            <a:endParaRPr lang="en-US" dirty="0"/>
          </a:p>
        </p:txBody>
      </p:sp>
      <p:sp>
        <p:nvSpPr>
          <p:cNvPr id="3" name="Text Placeholder 2"/>
          <p:cNvSpPr>
            <a:spLocks noGrp="1"/>
          </p:cNvSpPr>
          <p:nvPr>
            <p:ph type="body" idx="1"/>
          </p:nvPr>
        </p:nvSpPr>
        <p:spPr/>
        <p:txBody>
          <a:bodyPr>
            <a:normAutofit/>
          </a:bodyPr>
          <a:lstStyle/>
          <a:p>
            <a:r>
              <a:rPr lang="en-US" sz="2800" dirty="0" err="1" smtClean="0"/>
              <a:t>Wanna</a:t>
            </a:r>
            <a:r>
              <a:rPr lang="en-US" sz="2800" dirty="0" smtClean="0"/>
              <a:t> be a CCO? Ride it.</a:t>
            </a:r>
            <a:endParaRPr lang="en-US" sz="2800" dirty="0"/>
          </a:p>
        </p:txBody>
      </p:sp>
    </p:spTree>
    <p:extLst>
      <p:ext uri="{BB962C8B-B14F-4D97-AF65-F5344CB8AC3E}">
        <p14:creationId xmlns:p14="http://schemas.microsoft.com/office/powerpoint/2010/main" val="2756015415"/>
      </p:ext>
    </p:extLst>
  </p:cSld>
  <p:clrMapOvr>
    <a:masterClrMapping/>
  </p:clrMapOvr>
  <mc:AlternateContent xmlns:mc="http://schemas.openxmlformats.org/markup-compatibility/2006" xmlns:p14="http://schemas.microsoft.com/office/powerpoint/2010/main">
    <mc:Choice Requires="p14">
      <p:transition spd="slow" p14:dur="2000" advTm="21827"/>
    </mc:Choice>
    <mc:Fallback xmlns="">
      <p:transition xmlns:p14="http://schemas.microsoft.com/office/powerpoint/2010/main" spd="slow" advTm="21827"/>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Digital Evolution = Change</a:t>
            </a:r>
            <a:endParaRPr lang="en-US" b="1" dirty="0"/>
          </a:p>
        </p:txBody>
      </p:sp>
      <p:sp>
        <p:nvSpPr>
          <p:cNvPr id="4" name="Text Placeholder 3"/>
          <p:cNvSpPr>
            <a:spLocks noGrp="1"/>
          </p:cNvSpPr>
          <p:nvPr>
            <p:ph type="body" idx="1"/>
          </p:nvPr>
        </p:nvSpPr>
        <p:spPr/>
        <p:txBody>
          <a:bodyPr>
            <a:normAutofit/>
          </a:bodyPr>
          <a:lstStyle/>
          <a:p>
            <a:r>
              <a:rPr lang="en-US" sz="2800" dirty="0" smtClean="0"/>
              <a:t>Fine Print: </a:t>
            </a:r>
          </a:p>
          <a:p>
            <a:r>
              <a:rPr lang="en-US" sz="2800" dirty="0" smtClean="0"/>
              <a:t>Change is hard for most people</a:t>
            </a:r>
            <a:endParaRPr lang="en-US" sz="2800" dirty="0"/>
          </a:p>
        </p:txBody>
      </p:sp>
      <p:sp>
        <p:nvSpPr>
          <p:cNvPr id="3" name="Content Placeholder 2"/>
          <p:cNvSpPr>
            <a:spLocks noGrp="1"/>
          </p:cNvSpPr>
          <p:nvPr>
            <p:ph idx="4294967295"/>
          </p:nvPr>
        </p:nvSpPr>
        <p:spPr>
          <a:xfrm>
            <a:off x="6122988" y="1150938"/>
            <a:ext cx="3021012" cy="4625975"/>
          </a:xfrm>
        </p:spPr>
        <p:txBody>
          <a:bodyPr/>
          <a:lstStyle/>
          <a:p>
            <a:pPr marL="0" indent="0">
              <a:buNone/>
            </a:pPr>
            <a:endParaRPr lang="en-US" dirty="0"/>
          </a:p>
        </p:txBody>
      </p:sp>
    </p:spTree>
    <p:extLst>
      <p:ext uri="{BB962C8B-B14F-4D97-AF65-F5344CB8AC3E}">
        <p14:creationId xmlns:p14="http://schemas.microsoft.com/office/powerpoint/2010/main" val="2297782949"/>
      </p:ext>
    </p:extLst>
  </p:cSld>
  <p:clrMapOvr>
    <a:masterClrMapping/>
  </p:clrMapOvr>
  <mc:AlternateContent xmlns:mc="http://schemas.openxmlformats.org/markup-compatibility/2006" xmlns:p14="http://schemas.microsoft.com/office/powerpoint/2010/main">
    <mc:Choice Requires="p14">
      <p:transition spd="slow" p14:dur="2000" advTm="48100"/>
    </mc:Choice>
    <mc:Fallback xmlns="">
      <p:transition xmlns:p14="http://schemas.microsoft.com/office/powerpoint/2010/main" spd="slow" advTm="48100"/>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“Our processes are broken, we are buried in information, and it is killing our ability to satisfy our customers.”</a:t>
            </a:r>
            <a:endParaRPr lang="en-US" dirty="0"/>
          </a:p>
        </p:txBody>
      </p:sp>
      <p:sp>
        <p:nvSpPr>
          <p:cNvPr id="3" name="Text Placeholder 2"/>
          <p:cNvSpPr>
            <a:spLocks noGrp="1"/>
          </p:cNvSpPr>
          <p:nvPr>
            <p:ph type="body" idx="1"/>
          </p:nvPr>
        </p:nvSpPr>
        <p:spPr/>
        <p:txBody>
          <a:bodyPr/>
          <a:lstStyle/>
          <a:p>
            <a:r>
              <a:rPr lang="en-US" dirty="0" smtClean="0"/>
              <a:t>—John Mancini, President, CEO </a:t>
            </a:r>
          </a:p>
          <a:p>
            <a:r>
              <a:rPr lang="en-US" dirty="0" smtClean="0"/>
              <a:t>Association of Image &amp; Information Management (AIIM)</a:t>
            </a:r>
            <a:endParaRPr lang="en-US" dirty="0"/>
          </a:p>
        </p:txBody>
      </p:sp>
    </p:spTree>
    <p:extLst>
      <p:ext uri="{BB962C8B-B14F-4D97-AF65-F5344CB8AC3E}">
        <p14:creationId xmlns:p14="http://schemas.microsoft.com/office/powerpoint/2010/main" val="554650195"/>
      </p:ext>
    </p:extLst>
  </p:cSld>
  <p:clrMapOvr>
    <a:masterClrMapping/>
  </p:clrMapOvr>
  <mc:AlternateContent xmlns:mc="http://schemas.openxmlformats.org/markup-compatibility/2006" xmlns:p14="http://schemas.microsoft.com/office/powerpoint/2010/main">
    <mc:Choice Requires="p14">
      <p:transition spd="slow" p14:dur="2000" advTm="32918"/>
    </mc:Choice>
    <mc:Fallback xmlns="">
      <p:transition xmlns:p14="http://schemas.microsoft.com/office/powerpoint/2010/main" spd="slow" advTm="32918"/>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a:t>
            </a:r>
            <a:r>
              <a:rPr lang="en-US" dirty="0" smtClean="0"/>
              <a:t> well-planned (content first) digital evolution can mean:</a:t>
            </a:r>
            <a:endParaRPr lang="en-US" dirty="0"/>
          </a:p>
        </p:txBody>
      </p:sp>
      <p:sp>
        <p:nvSpPr>
          <p:cNvPr id="3" name="Text Placeholder 2"/>
          <p:cNvSpPr>
            <a:spLocks noGrp="1"/>
          </p:cNvSpPr>
          <p:nvPr>
            <p:ph type="body" idx="1"/>
          </p:nvPr>
        </p:nvSpPr>
        <p:spPr/>
        <p:txBody>
          <a:bodyPr/>
          <a:lstStyle/>
          <a:p>
            <a:r>
              <a:rPr lang="en-US" dirty="0" smtClean="0"/>
              <a:t>Less backtracking and cost overruns</a:t>
            </a:r>
          </a:p>
          <a:p>
            <a:r>
              <a:rPr lang="en-US" dirty="0" smtClean="0"/>
              <a:t>Better user experience</a:t>
            </a:r>
          </a:p>
          <a:p>
            <a:r>
              <a:rPr lang="en-US" dirty="0" smtClean="0"/>
              <a:t>Smoother internal processes</a:t>
            </a:r>
            <a:endParaRPr lang="en-US" dirty="0"/>
          </a:p>
        </p:txBody>
      </p:sp>
    </p:spTree>
    <p:extLst>
      <p:ext uri="{BB962C8B-B14F-4D97-AF65-F5344CB8AC3E}">
        <p14:creationId xmlns:p14="http://schemas.microsoft.com/office/powerpoint/2010/main" val="1486065961"/>
      </p:ext>
    </p:extLst>
  </p:cSld>
  <p:clrMapOvr>
    <a:masterClrMapping/>
  </p:clrMapOvr>
  <mc:AlternateContent xmlns:mc="http://schemas.openxmlformats.org/markup-compatibility/2006" xmlns:p14="http://schemas.microsoft.com/office/powerpoint/2010/main">
    <mc:Choice Requires="p14">
      <p:transition spd="slow" p14:dur="2000" advTm="14101"/>
    </mc:Choice>
    <mc:Fallback xmlns="">
      <p:transition xmlns:p14="http://schemas.microsoft.com/office/powerpoint/2010/main" spd="slow" advTm="14101"/>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“Build change management into your project plan.”</a:t>
            </a:r>
            <a:endParaRPr lang="en-US" dirty="0"/>
          </a:p>
        </p:txBody>
      </p:sp>
      <p:sp>
        <p:nvSpPr>
          <p:cNvPr id="3" name="Text Placeholder 2"/>
          <p:cNvSpPr>
            <a:spLocks noGrp="1"/>
          </p:cNvSpPr>
          <p:nvPr>
            <p:ph type="body" idx="1"/>
          </p:nvPr>
        </p:nvSpPr>
        <p:spPr/>
        <p:txBody>
          <a:bodyPr/>
          <a:lstStyle/>
          <a:p>
            <a:r>
              <a:rPr lang="en-US" dirty="0" smtClean="0"/>
              <a:t>—Paula Land, founder and principal of Strategic Content, author of </a:t>
            </a:r>
            <a:r>
              <a:rPr lang="en-US" i="1" dirty="0" smtClean="0"/>
              <a:t>Content Audits and Inventories: A Handbook</a:t>
            </a:r>
            <a:endParaRPr lang="en-US" dirty="0"/>
          </a:p>
        </p:txBody>
      </p:sp>
    </p:spTree>
    <p:extLst>
      <p:ext uri="{BB962C8B-B14F-4D97-AF65-F5344CB8AC3E}">
        <p14:creationId xmlns:p14="http://schemas.microsoft.com/office/powerpoint/2010/main" val="3491909833"/>
      </p:ext>
    </p:extLst>
  </p:cSld>
  <p:clrMapOvr>
    <a:masterClrMapping/>
  </p:clrMapOvr>
  <mc:AlternateContent xmlns:mc="http://schemas.openxmlformats.org/markup-compatibility/2006" xmlns:p14="http://schemas.microsoft.com/office/powerpoint/2010/main">
    <mc:Choice Requires="p14">
      <p:transition spd="slow" p14:dur="2000" advTm="8389"/>
    </mc:Choice>
    <mc:Fallback xmlns="">
      <p:transition xmlns:p14="http://schemas.microsoft.com/office/powerpoint/2010/main" spd="slow" advTm="8389"/>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Assumption #1	</a:t>
            </a:r>
            <a:endParaRPr lang="en-US" dirty="0"/>
          </a:p>
        </p:txBody>
      </p:sp>
      <p:sp>
        <p:nvSpPr>
          <p:cNvPr id="3" name="Text Placeholder 2"/>
          <p:cNvSpPr>
            <a:spLocks noGrp="1"/>
          </p:cNvSpPr>
          <p:nvPr>
            <p:ph type="body" idx="1"/>
          </p:nvPr>
        </p:nvSpPr>
        <p:spPr/>
        <p:txBody>
          <a:bodyPr>
            <a:normAutofit/>
          </a:bodyPr>
          <a:lstStyle/>
          <a:p>
            <a:r>
              <a:rPr lang="en-US" sz="2800" dirty="0" smtClean="0"/>
              <a:t>Content is ‘just a design element’</a:t>
            </a:r>
            <a:endParaRPr lang="en-US" sz="2800" dirty="0"/>
          </a:p>
        </p:txBody>
      </p:sp>
    </p:spTree>
    <p:extLst>
      <p:ext uri="{BB962C8B-B14F-4D97-AF65-F5344CB8AC3E}">
        <p14:creationId xmlns:p14="http://schemas.microsoft.com/office/powerpoint/2010/main" val="2343526437"/>
      </p:ext>
    </p:extLst>
  </p:cSld>
  <p:clrMapOvr>
    <a:masterClrMapping/>
  </p:clrMapOvr>
  <mc:AlternateContent xmlns:mc="http://schemas.openxmlformats.org/markup-compatibility/2006" xmlns:p14="http://schemas.microsoft.com/office/powerpoint/2010/main">
    <mc:Choice Requires="p14">
      <p:transition spd="slow" p14:dur="2000" advTm="3193"/>
    </mc:Choice>
    <mc:Fallback xmlns="">
      <p:transition xmlns:p14="http://schemas.microsoft.com/office/powerpoint/2010/main" spd="slow" advTm="3193"/>
    </mc:Fallback>
  </mc:AlternateContent>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Pushpin">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Pushpin">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Pushpin.thmx</Template>
  <TotalTime>7173</TotalTime>
  <Words>2686</Words>
  <Application>Microsoft Macintosh PowerPoint</Application>
  <PresentationFormat>On-screen Show (4:3)</PresentationFormat>
  <Paragraphs>234</Paragraphs>
  <Slides>46</Slides>
  <Notes>37</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Pushpin</vt:lpstr>
      <vt:lpstr>Content  Really IS King</vt:lpstr>
      <vt:lpstr>Lessons from 17 years in a content-driven design industry</vt:lpstr>
      <vt:lpstr>Not everyone works this way? </vt:lpstr>
      <vt:lpstr>Was this my own isolated experience? </vt:lpstr>
      <vt:lpstr>Digital Evolution = Change</vt:lpstr>
      <vt:lpstr>“Our processes are broken, we are buried in information, and it is killing our ability to satisfy our customers.”</vt:lpstr>
      <vt:lpstr>A well-planned (content first) digital evolution can mean:</vt:lpstr>
      <vt:lpstr>“Build change management into your project plan.”</vt:lpstr>
      <vt:lpstr>Assumption #1 </vt:lpstr>
      <vt:lpstr>“Content precedes design. Design in the absence of content is not design. It is decoration.” </vt:lpstr>
      <vt:lpstr>   “The fight between form and function is false. There is knowledge and the mechanisms needed to share knowledge.” </vt:lpstr>
      <vt:lpstr>Assumption #2 </vt:lpstr>
      <vt:lpstr>A new digital product (website, app, etc.) is NOT an IT project. </vt:lpstr>
      <vt:lpstr>Assumption #3</vt:lpstr>
      <vt:lpstr>Content people are “big picture” people</vt:lpstr>
      <vt:lpstr>Assumption #4</vt:lpstr>
      <vt:lpstr>“Content is the single most-used way of understanding an organization’s products or services, stories, and brand.” </vt:lpstr>
      <vt:lpstr> Content is an asset.  It is a product to be managed. </vt:lpstr>
      <vt:lpstr>Content is  business critical.</vt:lpstr>
      <vt:lpstr>Truth #1</vt:lpstr>
      <vt:lpstr>We live in the “marvellous, messy middle.”</vt:lpstr>
      <vt:lpstr>Truth #2</vt:lpstr>
      <vt:lpstr>What can I say?</vt:lpstr>
      <vt:lpstr>Truth #3</vt:lpstr>
      <vt:lpstr>To be truly content first, be digital first…</vt:lpstr>
      <vt:lpstr>How to Become  Content First</vt:lpstr>
      <vt:lpstr>Content first starts with content strategy.</vt:lpstr>
      <vt:lpstr>Answer these questions:</vt:lpstr>
      <vt:lpstr>Ask “Why?”, “What?” and “Who?”</vt:lpstr>
      <vt:lpstr>The more decisions you can make once your content strategy is in place, the better the final product will be. </vt:lpstr>
      <vt:lpstr>LOREM IPSUM </vt:lpstr>
      <vt:lpstr>Choose a  Content Management System based on your content needs (and therefore business needs).  </vt:lpstr>
      <vt:lpstr> Who needs to unite on content?</vt:lpstr>
      <vt:lpstr>“Many failed projects result from a mismatch between business content needs and the unchallenged constraints and limitations of a content management system. This is wrong, costly and unsustainable.”</vt:lpstr>
      <vt:lpstr>Well-defined systems  and processes </vt:lpstr>
      <vt:lpstr>So you want to be a CCO…</vt:lpstr>
      <vt:lpstr>Know your organization and ALL its business processes.</vt:lpstr>
      <vt:lpstr>Know your potential audiences</vt:lpstr>
      <vt:lpstr>Where is your organization on this scale?</vt:lpstr>
      <vt:lpstr>Build relationships</vt:lpstr>
      <vt:lpstr>Educate leaders</vt:lpstr>
      <vt:lpstr>Educate IT</vt:lpstr>
      <vt:lpstr>Be the bridge between executives and audience</vt:lpstr>
      <vt:lpstr>Offer continuity between business goals and business outputs.</vt:lpstr>
      <vt:lpstr>You’re right,  it’s not easy.</vt:lpstr>
      <vt:lpstr>Content is a wave of constant change.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Lessons from 17 years in a content-driven design industry</dc:title>
  <dc:creator>Kelly Goyer</dc:creator>
  <cp:lastModifiedBy>Kelly Goyer</cp:lastModifiedBy>
  <cp:revision>48</cp:revision>
  <dcterms:created xsi:type="dcterms:W3CDTF">2015-06-12T22:29:56Z</dcterms:created>
  <dcterms:modified xsi:type="dcterms:W3CDTF">2015-06-19T20:49:18Z</dcterms:modified>
</cp:coreProperties>
</file>